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0"/>
  </p:notesMasterIdLst>
  <p:sldIdLst>
    <p:sldId id="289"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19FFC3"/>
    <a:srgbClr val="9ED561"/>
    <a:srgbClr val="80C535"/>
    <a:srgbClr val="2CCA20"/>
    <a:srgbClr val="25A91B"/>
    <a:srgbClr val="00C491"/>
    <a:srgbClr val="00CC99"/>
    <a:srgbClr val="CC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456" y="-96"/>
      </p:cViewPr>
      <p:guideLst>
        <p:guide orient="horz" pos="2160"/>
        <p:guide pos="3840"/>
      </p:guideLst>
    </p:cSldViewPr>
  </p:slideViewPr>
  <p:notesTextViewPr>
    <p:cViewPr>
      <p:scale>
        <a:sx n="1" d="1"/>
        <a:sy n="1" d="1"/>
      </p:scale>
      <p:origin x="0" y="0"/>
    </p:cViewPr>
  </p:notesTextViewPr>
  <p:sorterViewPr>
    <p:cViewPr>
      <p:scale>
        <a:sx n="100" d="100"/>
        <a:sy n="100" d="100"/>
      </p:scale>
      <p:origin x="0" y="-3383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246C6-B264-48F4-AF36-EDB876C93D0B}" type="datetimeFigureOut">
              <a:rPr lang="ar-IQ" smtClean="0"/>
              <a:t>02/05/1442</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13846-5E73-4C8F-B283-A1E265F372C7}" type="slidenum">
              <a:rPr lang="ar-IQ" smtClean="0"/>
              <a:t>‹#›</a:t>
            </a:fld>
            <a:endParaRPr lang="ar-IQ"/>
          </a:p>
        </p:txBody>
      </p:sp>
    </p:spTree>
    <p:extLst>
      <p:ext uri="{BB962C8B-B14F-4D97-AF65-F5344CB8AC3E}">
        <p14:creationId xmlns:p14="http://schemas.microsoft.com/office/powerpoint/2010/main" val="2177359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3093693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59238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141418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20513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422513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72040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204949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54059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427955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272290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361429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4A11286-22B9-401C-A4EC-E52B11AD61FD}"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187438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457200" rtl="1" eaLnBrk="1" latinLnBrk="0" hangingPunct="1">
        <a:spcBef>
          <a:spcPct val="0"/>
        </a:spcBef>
        <a:buNone/>
        <a:defRPr sz="2800"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7599AE8-577F-46E2-BF3B-F8C640501455}"/>
              </a:ext>
            </a:extLst>
          </p:cNvPr>
          <p:cNvSpPr txBox="1"/>
          <p:nvPr/>
        </p:nvSpPr>
        <p:spPr>
          <a:xfrm>
            <a:off x="3615612" y="1861152"/>
            <a:ext cx="4516016" cy="1446550"/>
          </a:xfrm>
          <a:prstGeom prst="rect">
            <a:avLst/>
          </a:prstGeom>
          <a:noFill/>
        </p:spPr>
        <p:txBody>
          <a:bodyPr wrap="square" rtlCol="0">
            <a:spAutoFit/>
          </a:bodyPr>
          <a:lstStyle/>
          <a:p>
            <a:pPr algn="ctr"/>
            <a:r>
              <a:rPr lang="ar-IQ" sz="4400" b="1" dirty="0">
                <a:solidFill>
                  <a:srgbClr val="0070C0"/>
                </a:solidFill>
                <a:effectLst>
                  <a:outerShdw blurRad="38100" dist="38100" dir="2700000" algn="tl">
                    <a:srgbClr val="000000">
                      <a:alpha val="43137"/>
                    </a:srgbClr>
                  </a:outerShdw>
                </a:effectLst>
                <a:cs typeface="DecoType Naskh" panose="02010400000000000000" pitchFamily="2" charset="-78"/>
              </a:rPr>
              <a:t>تطبيقات حاسبة 1</a:t>
            </a:r>
          </a:p>
          <a:p>
            <a:pPr algn="ctr"/>
            <a:r>
              <a:rPr lang="ar-IQ" sz="4400" b="1" dirty="0">
                <a:solidFill>
                  <a:srgbClr val="0070C0"/>
                </a:solidFill>
                <a:effectLst>
                  <a:outerShdw blurRad="38100" dist="38100" dir="2700000" algn="tl">
                    <a:srgbClr val="000000">
                      <a:alpha val="43137"/>
                    </a:srgbClr>
                  </a:outerShdw>
                </a:effectLst>
                <a:cs typeface="DecoType Naskh" panose="02010400000000000000" pitchFamily="2" charset="-78"/>
              </a:rPr>
              <a:t>المرحلة الثانية</a:t>
            </a:r>
            <a:endParaRPr lang="en-US" sz="4400" b="1" dirty="0">
              <a:solidFill>
                <a:srgbClr val="0070C0"/>
              </a:solidFill>
              <a:effectLst>
                <a:outerShdw blurRad="38100" dist="38100" dir="2700000" algn="tl">
                  <a:srgbClr val="000000">
                    <a:alpha val="43137"/>
                  </a:srgbClr>
                </a:outerShdw>
              </a:effectLst>
              <a:cs typeface="DecoType Naskh" panose="02010400000000000000" pitchFamily="2" charset="-78"/>
            </a:endParaRPr>
          </a:p>
        </p:txBody>
      </p:sp>
      <p:sp>
        <p:nvSpPr>
          <p:cNvPr id="6" name="TextBox 5">
            <a:extLst>
              <a:ext uri="{FF2B5EF4-FFF2-40B4-BE49-F238E27FC236}">
                <a16:creationId xmlns:a16="http://schemas.microsoft.com/office/drawing/2014/main" xmlns="" id="{3A9A4448-5C0E-49F6-8472-861924D98E27}"/>
              </a:ext>
            </a:extLst>
          </p:cNvPr>
          <p:cNvSpPr txBox="1"/>
          <p:nvPr/>
        </p:nvSpPr>
        <p:spPr>
          <a:xfrm>
            <a:off x="2656892" y="3833947"/>
            <a:ext cx="6097554" cy="707886"/>
          </a:xfrm>
          <a:prstGeom prst="rect">
            <a:avLst/>
          </a:prstGeom>
          <a:noFill/>
        </p:spPr>
        <p:txBody>
          <a:bodyPr wrap="square">
            <a:spAutoFit/>
          </a:bodyPr>
          <a:lstStyle/>
          <a:p>
            <a:pPr marL="0" marR="0" algn="ctr" rtl="1">
              <a:spcBef>
                <a:spcPts val="0"/>
              </a:spcBef>
              <a:spcAft>
                <a:spcPts val="1000"/>
              </a:spcAft>
            </a:pPr>
            <a:r>
              <a:rPr lang="ar-IQ" sz="4000" b="1" i="1" dirty="0">
                <a:solidFill>
                  <a:srgbClr val="FF0000"/>
                </a:solidFill>
                <a:effectLst/>
                <a:latin typeface="Calibri" panose="020F0502020204030204" pitchFamily="34" charset="0"/>
                <a:ea typeface="Calibri" panose="020F0502020204030204" pitchFamily="34" charset="0"/>
                <a:cs typeface="DecoType Naskh" panose="02010400000000000000" pitchFamily="2" charset="-78"/>
              </a:rPr>
              <a:t>البرمجة بلغة الفورتران</a:t>
            </a:r>
            <a:endParaRPr lang="en-US" sz="4000" dirty="0">
              <a:solidFill>
                <a:srgbClr val="FF0000"/>
              </a:solidFill>
              <a:effectLst/>
              <a:latin typeface="Calibri" panose="020F0502020204030204" pitchFamily="34" charset="0"/>
              <a:ea typeface="Calibri" panose="020F0502020204030204" pitchFamily="34" charset="0"/>
              <a:cs typeface="DecoType Naskh" panose="02010400000000000000" pitchFamily="2" charset="-78"/>
            </a:endParaRPr>
          </a:p>
        </p:txBody>
      </p:sp>
      <p:sp>
        <p:nvSpPr>
          <p:cNvPr id="7" name="TextBox 6">
            <a:extLst>
              <a:ext uri="{FF2B5EF4-FFF2-40B4-BE49-F238E27FC236}">
                <a16:creationId xmlns:a16="http://schemas.microsoft.com/office/drawing/2014/main" xmlns="" id="{29F57031-9659-4832-B085-381DA67E4044}"/>
              </a:ext>
            </a:extLst>
          </p:cNvPr>
          <p:cNvSpPr txBox="1"/>
          <p:nvPr/>
        </p:nvSpPr>
        <p:spPr>
          <a:xfrm>
            <a:off x="7757627" y="609067"/>
            <a:ext cx="4434373" cy="1451679"/>
          </a:xfrm>
          <a:prstGeom prst="rect">
            <a:avLst/>
          </a:prstGeom>
          <a:noFill/>
        </p:spPr>
        <p:txBody>
          <a:bodyPr wrap="square">
            <a:spAutoFit/>
          </a:bodyPr>
          <a:lstStyle/>
          <a:p>
            <a:pPr marL="0" marR="0" algn="r" rtl="1">
              <a:spcBef>
                <a:spcPts val="0"/>
              </a:spcBef>
              <a:spcAft>
                <a:spcPts val="1000"/>
              </a:spcAft>
            </a:pPr>
            <a:r>
              <a:rPr lang="ar-IQ" sz="4000" b="1" dirty="0">
                <a:latin typeface="Calibri" panose="020F0502020204030204" pitchFamily="34" charset="0"/>
                <a:ea typeface="Calibri" panose="020F0502020204030204" pitchFamily="34" charset="0"/>
                <a:cs typeface="DecoType Naskh" panose="02010400000000000000" pitchFamily="2" charset="-78"/>
              </a:rPr>
              <a:t>جامعة ديالى/كلية الهندسة</a:t>
            </a:r>
          </a:p>
          <a:p>
            <a:pPr marL="0" marR="0" algn="r" rtl="1">
              <a:spcBef>
                <a:spcPts val="0"/>
              </a:spcBef>
              <a:spcAft>
                <a:spcPts val="1000"/>
              </a:spcAft>
            </a:pPr>
            <a:r>
              <a:rPr lang="ar-IQ" sz="4000" b="1" dirty="0">
                <a:latin typeface="Calibri" panose="020F0502020204030204" pitchFamily="34" charset="0"/>
                <a:ea typeface="Calibri" panose="020F0502020204030204" pitchFamily="34" charset="0"/>
                <a:cs typeface="DecoType Naskh" panose="02010400000000000000" pitchFamily="2" charset="-78"/>
              </a:rPr>
              <a:t>قسم الهندسة المدنية</a:t>
            </a:r>
          </a:p>
        </p:txBody>
      </p:sp>
      <p:sp>
        <p:nvSpPr>
          <p:cNvPr id="8" name="TextBox 7">
            <a:extLst>
              <a:ext uri="{FF2B5EF4-FFF2-40B4-BE49-F238E27FC236}">
                <a16:creationId xmlns:a16="http://schemas.microsoft.com/office/drawing/2014/main" xmlns="" id="{F03553B4-93BD-4189-99E6-6FFBD0FE2C84}"/>
              </a:ext>
            </a:extLst>
          </p:cNvPr>
          <p:cNvSpPr txBox="1"/>
          <p:nvPr/>
        </p:nvSpPr>
        <p:spPr>
          <a:xfrm>
            <a:off x="2651450" y="4891417"/>
            <a:ext cx="6097554" cy="707886"/>
          </a:xfrm>
          <a:prstGeom prst="rect">
            <a:avLst/>
          </a:prstGeom>
          <a:noFill/>
        </p:spPr>
        <p:txBody>
          <a:bodyPr wrap="square">
            <a:spAutoFit/>
          </a:bodyPr>
          <a:lstStyle/>
          <a:p>
            <a:pPr marL="0" marR="0" algn="ctr" rtl="1">
              <a:spcBef>
                <a:spcPts val="0"/>
              </a:spcBef>
              <a:spcAft>
                <a:spcPts val="1000"/>
              </a:spcAft>
            </a:pP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المحاضرة</a:t>
            </a:r>
            <a:r>
              <a:rPr lang="en-US" sz="4000" b="1" i="1" dirty="0">
                <a:effectLst/>
                <a:latin typeface="Calibri" panose="020F0502020204030204" pitchFamily="34" charset="0"/>
                <a:ea typeface="Calibri" panose="020F0502020204030204" pitchFamily="34" charset="0"/>
                <a:cs typeface="DecoType Naskh Variants" panose="02010400000000000000" pitchFamily="2" charset="-78"/>
              </a:rPr>
              <a:t> </a:t>
            </a: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3</a:t>
            </a:r>
            <a:r>
              <a:rPr lang="en-US" sz="4000" b="1" i="1" dirty="0">
                <a:effectLst/>
                <a:latin typeface="Calibri" panose="020F0502020204030204" pitchFamily="34" charset="0"/>
                <a:ea typeface="Calibri" panose="020F0502020204030204" pitchFamily="34" charset="0"/>
                <a:cs typeface="DecoType Naskh Variants" panose="02010400000000000000" pitchFamily="2" charset="-78"/>
              </a:rPr>
              <a:t> </a:t>
            </a: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 </a:t>
            </a:r>
            <a:endParaRPr lang="en-US" sz="4000" dirty="0">
              <a:effectLst/>
              <a:latin typeface="Calibri" panose="020F0502020204030204" pitchFamily="34" charset="0"/>
              <a:ea typeface="Calibri" panose="020F0502020204030204" pitchFamily="34" charset="0"/>
              <a:cs typeface="DecoType Naskh Variants" panose="02010400000000000000" pitchFamily="2" charset="-78"/>
            </a:endParaRPr>
          </a:p>
        </p:txBody>
      </p:sp>
      <p:sp>
        <p:nvSpPr>
          <p:cNvPr id="9" name="TextBox 8">
            <a:extLst>
              <a:ext uri="{FF2B5EF4-FFF2-40B4-BE49-F238E27FC236}">
                <a16:creationId xmlns:a16="http://schemas.microsoft.com/office/drawing/2014/main" xmlns="" id="{DA0DC4F3-A772-419B-BBCB-069D3F0C2CCA}"/>
              </a:ext>
            </a:extLst>
          </p:cNvPr>
          <p:cNvSpPr txBox="1"/>
          <p:nvPr/>
        </p:nvSpPr>
        <p:spPr>
          <a:xfrm>
            <a:off x="10320867" y="5391638"/>
            <a:ext cx="1871133" cy="923330"/>
          </a:xfrm>
          <a:prstGeom prst="rect">
            <a:avLst/>
          </a:prstGeom>
          <a:noFill/>
        </p:spPr>
        <p:txBody>
          <a:bodyPr wrap="square" rtlCol="1">
            <a:spAutoFit/>
          </a:bodyPr>
          <a:lstStyle/>
          <a:p>
            <a:pPr algn="r"/>
            <a:r>
              <a:rPr lang="ar-IQ" dirty="0">
                <a:latin typeface="Calibri" panose="020F0502020204030204" pitchFamily="34" charset="0"/>
                <a:cs typeface="Calibri" panose="020F0502020204030204" pitchFamily="34" charset="0"/>
              </a:rPr>
              <a:t>إعداد:-</a:t>
            </a:r>
          </a:p>
          <a:p>
            <a:pPr algn="r"/>
            <a:r>
              <a:rPr lang="ar-IQ" dirty="0" err="1">
                <a:latin typeface="Calibri" panose="020F0502020204030204" pitchFamily="34" charset="0"/>
                <a:cs typeface="Calibri" panose="020F0502020204030204" pitchFamily="34" charset="0"/>
              </a:rPr>
              <a:t>م.د.جنان</a:t>
            </a:r>
            <a:r>
              <a:rPr lang="ar-IQ" dirty="0">
                <a:latin typeface="Calibri" panose="020F0502020204030204" pitchFamily="34" charset="0"/>
                <a:cs typeface="Calibri" panose="020F0502020204030204" pitchFamily="34" charset="0"/>
              </a:rPr>
              <a:t> لفته عباس</a:t>
            </a:r>
          </a:p>
          <a:p>
            <a:pPr algn="r"/>
            <a:r>
              <a:rPr lang="ar-IQ" dirty="0" err="1">
                <a:latin typeface="Calibri" panose="020F0502020204030204" pitchFamily="34" charset="0"/>
                <a:cs typeface="Calibri" panose="020F0502020204030204" pitchFamily="34" charset="0"/>
              </a:rPr>
              <a:t>م.م</a:t>
            </a:r>
            <a:r>
              <a:rPr lang="ar-IQ" dirty="0">
                <a:latin typeface="Calibri" panose="020F0502020204030204" pitchFamily="34" charset="0"/>
                <a:cs typeface="Calibri" panose="020F0502020204030204" pitchFamily="34" charset="0"/>
              </a:rPr>
              <a:t>. غسان منذر علي</a:t>
            </a:r>
          </a:p>
        </p:txBody>
      </p:sp>
    </p:spTree>
    <p:extLst>
      <p:ext uri="{BB962C8B-B14F-4D97-AF65-F5344CB8AC3E}">
        <p14:creationId xmlns:p14="http://schemas.microsoft.com/office/powerpoint/2010/main" val="2294790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0472963-046C-4A40-8C4B-264C07E98680}"/>
              </a:ext>
            </a:extLst>
          </p:cNvPr>
          <p:cNvSpPr txBox="1"/>
          <p:nvPr/>
        </p:nvSpPr>
        <p:spPr>
          <a:xfrm>
            <a:off x="6015913" y="435441"/>
            <a:ext cx="6097554" cy="587148"/>
          </a:xfrm>
          <a:prstGeom prst="rect">
            <a:avLst/>
          </a:prstGeom>
          <a:noFill/>
        </p:spPr>
        <p:txBody>
          <a:bodyPr wrap="square">
            <a:spAutoFit/>
          </a:bodyPr>
          <a:lstStyle/>
          <a:p>
            <a:pPr marL="0" marR="0" algn="r" rtl="1">
              <a:lnSpc>
                <a:spcPct val="150000"/>
              </a:lnSpc>
              <a:spcBef>
                <a:spcPts val="0"/>
              </a:spcBef>
              <a:spcAft>
                <a:spcPts val="0"/>
              </a:spcAft>
            </a:pPr>
            <a:r>
              <a:rPr lang="ar-IQ" sz="2400" b="1" i="1" u="heavy" dirty="0">
                <a:solidFill>
                  <a:srgbClr val="0033CC"/>
                </a:solidFill>
                <a:effectLst/>
                <a:latin typeface="Calibri" panose="020F0502020204030204" pitchFamily="34" charset="0"/>
                <a:ea typeface="Calibri" panose="020F0502020204030204" pitchFamily="34" charset="0"/>
                <a:cs typeface="Times New Roman" panose="02020603050405020304" pitchFamily="18" charset="0"/>
              </a:rPr>
              <a:t>تمارين </a:t>
            </a:r>
            <a:r>
              <a:rPr lang="en-US" sz="2400" b="1" i="1" u="heavy" dirty="0">
                <a:solidFill>
                  <a:srgbClr val="0033CC"/>
                </a:solidFill>
                <a:effectLst/>
                <a:latin typeface="Times New Roman" panose="02020603050405020304" pitchFamily="18" charset="0"/>
                <a:ea typeface="Calibri" panose="020F0502020204030204" pitchFamily="34" charset="0"/>
                <a:cs typeface="Arial" panose="020B0604020202020204" pitchFamily="34" charset="0"/>
              </a:rPr>
              <a:t>Exercises</a:t>
            </a:r>
            <a:endParaRPr lang="en-US"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241DED35-FF48-4052-B51D-C9A2C5182467}"/>
              </a:ext>
            </a:extLst>
          </p:cNvPr>
          <p:cNvSpPr txBox="1"/>
          <p:nvPr/>
        </p:nvSpPr>
        <p:spPr>
          <a:xfrm>
            <a:off x="0" y="1652800"/>
            <a:ext cx="12192000" cy="1695144"/>
          </a:xfrm>
          <a:prstGeom prst="rect">
            <a:avLst/>
          </a:prstGeom>
          <a:noFill/>
        </p:spPr>
        <p:txBody>
          <a:bodyPr wrap="square">
            <a:spAutoFit/>
          </a:bodyPr>
          <a:lstStyle/>
          <a:p>
            <a:pPr marL="342900" marR="0" lvl="0" indent="-342900" algn="r" rtl="1">
              <a:lnSpc>
                <a:spcPct val="150000"/>
              </a:lnSpc>
              <a:spcBef>
                <a:spcPts val="0"/>
              </a:spcBef>
              <a:spcAft>
                <a:spcPts val="0"/>
              </a:spcAft>
              <a:buFont typeface="+mj-lt"/>
              <a:buAutoNum type="arabicParenR"/>
            </a:pP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أي من الكلمات التالية تصلح أن تكون أسم لمتغير ولماذا:  </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NAME, 4SALE_AL_AHMAD, ST_NUMBER, U*23, π, $243, F%6, X3M6, MY NAME, FIRST., READ</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049454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689B123-7939-45E6-970C-3592B2FF34DB}"/>
              </a:ext>
            </a:extLst>
          </p:cNvPr>
          <p:cNvSpPr txBox="1"/>
          <p:nvPr/>
        </p:nvSpPr>
        <p:spPr>
          <a:xfrm>
            <a:off x="41988" y="623385"/>
            <a:ext cx="12108024" cy="4478149"/>
          </a:xfrm>
          <a:prstGeom prst="rect">
            <a:avLst/>
          </a:prstGeom>
          <a:noFill/>
        </p:spPr>
        <p:txBody>
          <a:bodyPr wrap="square">
            <a:spAutoFit/>
          </a:bodyPr>
          <a:lstStyle/>
          <a:p>
            <a:pPr marR="0" lvl="0" algn="r" rtl="1">
              <a:lnSpc>
                <a:spcPct val="150000"/>
              </a:lnSpc>
              <a:spcBef>
                <a:spcPts val="0"/>
              </a:spcBef>
              <a:spcAft>
                <a:spcPts val="0"/>
              </a:spcAft>
            </a:pP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2) ما قيمة العمليات الحسابية الأتية:</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3.0-2.0+5.0=</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9.0/4.0*2=</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1.5/2=</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4+3/2.0=</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(3.0+6.0)/3.0*6=</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8/3=</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2*10**2=</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463663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xmlns="" id="{5EF6A531-B209-4A43-BE37-990FD41C66F1}"/>
                  </a:ext>
                </a:extLst>
              </p:cNvPr>
              <p:cNvSpPr txBox="1"/>
              <p:nvPr/>
            </p:nvSpPr>
            <p:spPr>
              <a:xfrm>
                <a:off x="0" y="547372"/>
                <a:ext cx="12192000" cy="5128776"/>
              </a:xfrm>
              <a:prstGeom prst="rect">
                <a:avLst/>
              </a:prstGeom>
              <a:noFill/>
            </p:spPr>
            <p:txBody>
              <a:bodyPr wrap="square">
                <a:spAutoFit/>
              </a:bodyPr>
              <a:lstStyle/>
              <a:p>
                <a:pPr marR="0" lvl="0" algn="r" rtl="1">
                  <a:lnSpc>
                    <a:spcPct val="150000"/>
                  </a:lnSpc>
                  <a:spcBef>
                    <a:spcPts val="0"/>
                  </a:spcBef>
                  <a:spcAft>
                    <a:spcPts val="0"/>
                  </a:spcAft>
                </a:pPr>
                <a:r>
                  <a:rPr lang="en-US" sz="2400" b="1" i="1" dirty="0">
                    <a:latin typeface="Simplified Arabic" panose="02020603050405020304" pitchFamily="18" charset="-78"/>
                    <a:ea typeface="Calibri" panose="020F0502020204030204" pitchFamily="34" charset="0"/>
                    <a:cs typeface="Simplified Arabic" panose="02020603050405020304" pitchFamily="18" charset="-78"/>
                  </a:rPr>
                  <a:t> (3 </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أكتب التعابير الاتية بلغة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Fortran </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Y = </a:t>
                </a:r>
                <a14:m>
                  <m:oMath xmlns:m="http://schemas.openxmlformats.org/officeDocument/2006/math">
                    <m:f>
                      <m:fPr>
                        <m:ctrlPr>
                          <a:rPr lang="en-US" sz="2400" b="1" i="1">
                            <a:effectLst/>
                            <a:latin typeface="Cambria Math"/>
                            <a:ea typeface="Calibri" panose="020F0502020204030204" pitchFamily="34" charset="0"/>
                            <a:cs typeface="Times New Roman" panose="02020603050405020304" pitchFamily="18" charset="0"/>
                          </a:rPr>
                        </m:ctrlPr>
                      </m:fPr>
                      <m:num>
                        <m:r>
                          <a:rPr lang="en-US" sz="2400" b="1" i="1">
                            <a:effectLst/>
                            <a:latin typeface="Cambria Math" panose="02040503050406030204" pitchFamily="18" charset="0"/>
                            <a:ea typeface="Calibri" panose="020F0502020204030204" pitchFamily="34" charset="0"/>
                            <a:cs typeface="Arial" panose="020B0604020202020204" pitchFamily="34"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𝑩</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rad>
                          <m:radPr>
                            <m:degHide m:val="on"/>
                            <m:ctrlPr>
                              <a:rPr lang="en-US" sz="2400" b="1" i="1">
                                <a:effectLst/>
                                <a:latin typeface="Cambria Math"/>
                                <a:ea typeface="Calibri" panose="020F0502020204030204" pitchFamily="34" charset="0"/>
                                <a:cs typeface="Times New Roman" panose="02020603050405020304" pitchFamily="18" charset="0"/>
                              </a:rPr>
                            </m:ctrlPr>
                          </m:radPr>
                          <m:deg/>
                          <m:e>
                            <m:sSup>
                              <m:sSupPr>
                                <m:ctrlPr>
                                  <a:rPr lang="en-US" sz="2400" b="1" i="1">
                                    <a:effectLst/>
                                    <a:latin typeface="Cambria Math"/>
                                    <a:ea typeface="Calibri" panose="020F0502020204030204" pitchFamily="34" charset="0"/>
                                    <a:cs typeface="Times New Roman" panose="02020603050405020304" pitchFamily="18" charset="0"/>
                                  </a:rPr>
                                </m:ctrlPr>
                              </m:sSup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𝑩</m:t>
                                </m:r>
                              </m:e>
                              <m:sup>
                                <m:r>
                                  <a:rPr lang="en-US" sz="2400" b="1" i="1">
                                    <a:effectLst/>
                                    <a:latin typeface="Cambria Math" panose="02040503050406030204" pitchFamily="18" charset="0"/>
                                    <a:ea typeface="Calibri" panose="020F0502020204030204" pitchFamily="34" charset="0"/>
                                    <a:cs typeface="Times New Roman" panose="02020603050405020304" pitchFamily="18" charset="0"/>
                                  </a:rPr>
                                  <m:t>𝟐</m:t>
                                </m:r>
                              </m:sup>
                            </m:sSup>
                            <m:r>
                              <a:rPr lang="en-US" sz="2400" b="1" i="1">
                                <a:effectLst/>
                                <a:latin typeface="Cambria Math" panose="02040503050406030204" pitchFamily="18" charset="0"/>
                                <a:ea typeface="Calibri" panose="020F0502020204030204" pitchFamily="34" charset="0"/>
                                <a:cs typeface="Arial" panose="020B0604020202020204" pitchFamily="34"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𝟒</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𝑨𝑪</m:t>
                            </m:r>
                          </m:e>
                        </m:rad>
                      </m:num>
                      <m:den>
                        <m:r>
                          <a:rPr lang="en-US" sz="24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𝑨</m:t>
                        </m:r>
                      </m:den>
                    </m:f>
                  </m:oMath>
                </a14:m>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Y = ln(│</a:t>
                </a:r>
                <a:r>
                  <a:rPr lang="en-US" sz="2400" b="1" i="1" dirty="0" err="1">
                    <a:effectLst/>
                    <a:latin typeface="Simplified Arabic" panose="02020603050405020304" pitchFamily="18" charset="-78"/>
                    <a:ea typeface="Times New Roman" panose="02020603050405020304" pitchFamily="18" charset="0"/>
                    <a:cs typeface="Simplified Arabic" panose="02020603050405020304" pitchFamily="18" charset="-78"/>
                  </a:rPr>
                  <a:t>cosx+sinx</a:t>
                </a:r>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Y =  </a:t>
                </a:r>
                <a14:m>
                  <m:oMath xmlns:m="http://schemas.openxmlformats.org/officeDocument/2006/math">
                    <m:f>
                      <m:fPr>
                        <m:ctrlPr>
                          <a:rPr lang="en-US" sz="2400" b="1" i="1">
                            <a:effectLst/>
                            <a:latin typeface="Cambria Math"/>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𝟒</m:t>
                        </m:r>
                      </m:num>
                      <m:den>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𝟑</m:t>
                        </m:r>
                      </m:den>
                    </m:f>
                  </m:oMath>
                </a14:m>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 πr</a:t>
                </a:r>
                <a:r>
                  <a:rPr lang="en-US" sz="2400" b="1" i="1" baseline="30000" dirty="0">
                    <a:effectLst/>
                    <a:latin typeface="Simplified Arabic" panose="02020603050405020304" pitchFamily="18" charset="-78"/>
                    <a:ea typeface="Times New Roman" panose="02020603050405020304" pitchFamily="18" charset="0"/>
                    <a:cs typeface="Simplified Arabic" panose="02020603050405020304" pitchFamily="18" charset="-78"/>
                  </a:rPr>
                  <a:t>2</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Y = log (sin </a:t>
                </a:r>
                <a14:m>
                  <m:oMath xmlns:m="http://schemas.openxmlformats.org/officeDocument/2006/math">
                    <m:rad>
                      <m:radPr>
                        <m:degHide m:val="on"/>
                        <m:ctrlPr>
                          <a:rPr lang="en-US" sz="2400" b="1" i="1">
                            <a:effectLst/>
                            <a:latin typeface="Cambria Math"/>
                            <a:ea typeface="Times New Roman" panose="02020603050405020304" pitchFamily="18" charset="0"/>
                            <a:cs typeface="Times New Roman" panose="02020603050405020304" pitchFamily="18" charset="0"/>
                          </a:rPr>
                        </m:ctrlPr>
                      </m:radPr>
                      <m:deg/>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𝝆</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𝜶</m:t>
                        </m:r>
                      </m:e>
                    </m:rad>
                  </m:oMath>
                </a14:m>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Y =  (</a:t>
                </a:r>
                <a14:m>
                  <m:oMath xmlns:m="http://schemas.openxmlformats.org/officeDocument/2006/math">
                    <m:f>
                      <m:fPr>
                        <m:ctrlPr>
                          <a:rPr lang="en-US" sz="2400" b="1" i="1">
                            <a:effectLst/>
                            <a:latin typeface="Cambria Math"/>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𝟑</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𝒗</m:t>
                        </m:r>
                      </m:num>
                      <m:den>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𝟒</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𝝅</m:t>
                        </m:r>
                      </m:den>
                    </m:f>
                  </m:oMath>
                </a14:m>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 )</a:t>
                </a:r>
                <a:r>
                  <a:rPr lang="en-US" sz="2400" b="1" i="1" baseline="30000" dirty="0">
                    <a:effectLst/>
                    <a:latin typeface="Simplified Arabic" panose="02020603050405020304" pitchFamily="18" charset="-78"/>
                    <a:ea typeface="Times New Roman" panose="02020603050405020304" pitchFamily="18" charset="0"/>
                    <a:cs typeface="Simplified Arabic" panose="02020603050405020304" pitchFamily="18" charset="-78"/>
                  </a:rPr>
                  <a:t>1/3</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485775" marR="0" algn="l" rtl="0">
                  <a:lnSpc>
                    <a:spcPct val="150000"/>
                  </a:lnSpc>
                  <a:spcBef>
                    <a:spcPts val="0"/>
                  </a:spcBef>
                  <a:spcAft>
                    <a:spcPts val="0"/>
                  </a:spcAft>
                </a:pPr>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Y = </a:t>
                </a:r>
                <a14:m>
                  <m:oMath xmlns:m="http://schemas.openxmlformats.org/officeDocument/2006/math">
                    <m:f>
                      <m:fPr>
                        <m:ctrlPr>
                          <a:rPr lang="en-US" sz="2400" b="1" i="1">
                            <a:effectLst/>
                            <a:latin typeface="Cambria Math"/>
                            <a:ea typeface="Times New Roman" panose="02020603050405020304" pitchFamily="18" charset="0"/>
                            <a:cs typeface="Times New Roman" panose="02020603050405020304" pitchFamily="18" charset="0"/>
                          </a:rPr>
                        </m:ctrlPr>
                      </m:fPr>
                      <m:num>
                        <m:sSup>
                          <m:sSupPr>
                            <m:ctrlPr>
                              <a:rPr lang="en-US" sz="2400" b="1" i="1">
                                <a:effectLst/>
                                <a:latin typeface="Cambria Math"/>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𝜶</m:t>
                            </m:r>
                          </m:e>
                          <m: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𝟑</m:t>
                            </m:r>
                          </m:sup>
                        </m:s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𝟏</m:t>
                        </m:r>
                        <m:sSup>
                          <m:sSupPr>
                            <m:ctrlPr>
                              <a:rPr lang="en-US" sz="2400" b="1" i="1">
                                <a:effectLst/>
                                <a:latin typeface="Cambria Math"/>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𝟎</m:t>
                            </m:r>
                          </m:e>
                          <m: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𝟐𝟐</m:t>
                            </m:r>
                          </m:sup>
                        </m:sSup>
                      </m:num>
                      <m:den>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𝟓</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den>
                    </m:f>
                  </m:oMath>
                </a14:m>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a:t>
                </a:r>
                <a:r>
                  <a:rPr lang="en-US" sz="2400" b="1" i="1" dirty="0" err="1">
                    <a:effectLst/>
                    <a:latin typeface="Simplified Arabic" panose="02020603050405020304" pitchFamily="18" charset="-78"/>
                    <a:ea typeface="Times New Roman" panose="02020603050405020304" pitchFamily="18" charset="0"/>
                    <a:cs typeface="Simplified Arabic" panose="02020603050405020304" pitchFamily="18" charset="-78"/>
                  </a:rPr>
                  <a:t>e</a:t>
                </a:r>
                <a:r>
                  <a:rPr lang="en-US" sz="2400" b="1" i="1" baseline="30000" dirty="0" err="1">
                    <a:effectLst/>
                    <a:latin typeface="Simplified Arabic" panose="02020603050405020304" pitchFamily="18" charset="-78"/>
                    <a:ea typeface="Times New Roman" panose="02020603050405020304" pitchFamily="18" charset="0"/>
                    <a:cs typeface="Simplified Arabic" panose="02020603050405020304" pitchFamily="18" charset="-78"/>
                  </a:rPr>
                  <a:t>sinΦ</a:t>
                </a:r>
                <a:r>
                  <a:rPr lang="en-US" sz="2400" b="1" i="1" dirty="0">
                    <a:effectLst/>
                    <a:latin typeface="Simplified Arabic" panose="02020603050405020304" pitchFamily="18" charset="-78"/>
                    <a:ea typeface="Times New Roman" panose="02020603050405020304" pitchFamily="18" charset="0"/>
                    <a:cs typeface="Simplified Arabic" panose="02020603050405020304" pitchFamily="18" charset="-78"/>
                  </a:rPr>
                  <a: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mc:Choice>
        <mc:Fallback xmlns="">
          <p:sp>
            <p:nvSpPr>
              <p:cNvPr id="3" name="TextBox 2">
                <a:extLst>
                  <a:ext uri="{FF2B5EF4-FFF2-40B4-BE49-F238E27FC236}">
                    <a16:creationId xmlns:a16="http://schemas.microsoft.com/office/drawing/2014/main" id="{5EF6A531-B209-4A43-BE37-990FD41C66F1}"/>
                  </a:ext>
                </a:extLst>
              </p:cNvPr>
              <p:cNvSpPr txBox="1">
                <a:spLocks noRot="1" noChangeAspect="1" noMove="1" noResize="1" noEditPoints="1" noAdjustHandles="1" noChangeArrowheads="1" noChangeShapeType="1" noTextEdit="1"/>
              </p:cNvSpPr>
              <p:nvPr/>
            </p:nvSpPr>
            <p:spPr>
              <a:xfrm>
                <a:off x="0" y="547372"/>
                <a:ext cx="12192000" cy="5128776"/>
              </a:xfrm>
              <a:prstGeom prst="rect">
                <a:avLst/>
              </a:prstGeom>
              <a:blipFill>
                <a:blip r:embed="rId2"/>
                <a:stretch>
                  <a:fillRect r="-800" b="-832"/>
                </a:stretch>
              </a:blipFill>
            </p:spPr>
            <p:txBody>
              <a:bodyPr/>
              <a:lstStyle/>
              <a:p>
                <a:r>
                  <a:rPr lang="ar-IQ">
                    <a:noFill/>
                  </a:rPr>
                  <a:t> </a:t>
                </a:r>
              </a:p>
            </p:txBody>
          </p:sp>
        </mc:Fallback>
      </mc:AlternateContent>
    </p:spTree>
    <p:extLst>
      <p:ext uri="{BB962C8B-B14F-4D97-AF65-F5344CB8AC3E}">
        <p14:creationId xmlns:p14="http://schemas.microsoft.com/office/powerpoint/2010/main" val="3286046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AF2E455-2ABA-4E93-B613-EAE68321AF84}"/>
              </a:ext>
            </a:extLst>
          </p:cNvPr>
          <p:cNvSpPr txBox="1"/>
          <p:nvPr/>
        </p:nvSpPr>
        <p:spPr>
          <a:xfrm>
            <a:off x="6251511" y="547410"/>
            <a:ext cx="6372808" cy="600164"/>
          </a:xfrm>
          <a:prstGeom prst="rect">
            <a:avLst/>
          </a:prstGeom>
          <a:noFill/>
        </p:spPr>
        <p:txBody>
          <a:bodyPr wrap="square">
            <a:spAutoFit/>
          </a:bodyPr>
          <a:lstStyle/>
          <a:p>
            <a:pPr marL="485775" marR="0" algn="ctr" rtl="1">
              <a:lnSpc>
                <a:spcPct val="150000"/>
              </a:lnSpc>
              <a:spcBef>
                <a:spcPts val="0"/>
              </a:spcBef>
              <a:spcAft>
                <a:spcPts val="0"/>
              </a:spcAft>
            </a:pPr>
            <a:r>
              <a:rPr lang="ar-IQ" sz="2400" b="1" i="1" u="heavy"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جمل </a:t>
            </a:r>
            <a:r>
              <a:rPr lang="ar-IQ" sz="2400" b="1" i="1" u="heavy" dirty="0" err="1">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الأدخال</a:t>
            </a:r>
            <a:r>
              <a:rPr lang="ar-IQ" sz="2400" b="1" i="1" u="heavy"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 </a:t>
            </a:r>
            <a:r>
              <a:rPr lang="ar-IQ" sz="2400" b="1" i="1" u="heavy" dirty="0" err="1">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والأخراج</a:t>
            </a:r>
            <a:r>
              <a:rPr lang="ar-IQ" sz="2400" b="1" i="1" u="heavy"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 </a:t>
            </a:r>
            <a:r>
              <a:rPr lang="en-US" sz="2400" b="1" i="1" u="heavy"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Input /Output statement</a:t>
            </a:r>
            <a:endParaRPr lang="en-US"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TextBox 4">
            <a:extLst>
              <a:ext uri="{FF2B5EF4-FFF2-40B4-BE49-F238E27FC236}">
                <a16:creationId xmlns:a16="http://schemas.microsoft.com/office/drawing/2014/main" xmlns="" id="{D82A3597-ACB4-4D0D-9048-D404D23C807B}"/>
              </a:ext>
            </a:extLst>
          </p:cNvPr>
          <p:cNvSpPr txBox="1"/>
          <p:nvPr/>
        </p:nvSpPr>
        <p:spPr>
          <a:xfrm>
            <a:off x="0" y="1239777"/>
            <a:ext cx="12192000" cy="1708160"/>
          </a:xfrm>
          <a:prstGeom prst="rect">
            <a:avLst/>
          </a:prstGeom>
          <a:noFill/>
        </p:spPr>
        <p:txBody>
          <a:bodyPr wrap="square">
            <a:spAutoFit/>
          </a:bodyPr>
          <a:lstStyle/>
          <a:p>
            <a:pPr marL="0" marR="0" indent="457200" algn="just" rtl="1">
              <a:lnSpc>
                <a:spcPct val="150000"/>
              </a:lnSpc>
              <a:spcBef>
                <a:spcPts val="0"/>
              </a:spcBef>
              <a:spcAft>
                <a:spcPts val="0"/>
              </a:spcAft>
            </a:pPr>
            <a:r>
              <a:rPr lang="ar-IQ" sz="2400" b="1" dirty="0">
                <a:effectLst/>
                <a:latin typeface="Simplified Arabic" panose="02020603050405020304" pitchFamily="18" charset="-78"/>
                <a:ea typeface="Calibri" panose="020F0502020204030204" pitchFamily="34" charset="0"/>
                <a:cs typeface="Simplified Arabic" panose="02020603050405020304" pitchFamily="18" charset="-78"/>
              </a:rPr>
              <a:t>إيعازات الادخال والاخراج تستخدم لإدخال المعطيات من طرف الإدخال واستقبال نتائج أجراء وتنفيذ العمليات على طرف الاخراج, من هذه الإيعازات إيعاز </a:t>
            </a:r>
            <a:r>
              <a:rPr lang="en-US" sz="2400" b="1" dirty="0">
                <a:effectLst/>
                <a:latin typeface="Simplified Arabic" panose="02020603050405020304" pitchFamily="18" charset="-78"/>
                <a:ea typeface="Calibri" panose="020F0502020204030204" pitchFamily="34" charset="0"/>
                <a:cs typeface="Simplified Arabic" panose="02020603050405020304" pitchFamily="18" charset="-78"/>
              </a:rPr>
              <a:t>Read, Write, Print</a:t>
            </a:r>
            <a:r>
              <a:rPr lang="ar-IQ" sz="2400" b="1" dirty="0">
                <a:effectLst/>
                <a:latin typeface="Simplified Arabic" panose="02020603050405020304" pitchFamily="18" charset="-78"/>
                <a:ea typeface="Calibri" panose="020F0502020204030204" pitchFamily="34" charset="0"/>
                <a:cs typeface="Simplified Arabic" panose="02020603050405020304" pitchFamily="18" charset="-78"/>
              </a:rPr>
              <a:t> وهي الجمل التي تقوم بعملية نقل المعطيات بين البرنامج ووحدات الادخال والاخراج.</a:t>
            </a:r>
            <a:endParaRPr lang="en-US" sz="20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6" name="AutoShape 10">
            <a:extLst>
              <a:ext uri="{FF2B5EF4-FFF2-40B4-BE49-F238E27FC236}">
                <a16:creationId xmlns:a16="http://schemas.microsoft.com/office/drawing/2014/main" xmlns="" id="{57D04A79-F2AA-467E-974A-BA7B33A6D066}"/>
              </a:ext>
            </a:extLst>
          </p:cNvPr>
          <p:cNvSpPr>
            <a:spLocks noChangeArrowheads="1"/>
          </p:cNvSpPr>
          <p:nvPr/>
        </p:nvSpPr>
        <p:spPr bwMode="auto">
          <a:xfrm>
            <a:off x="93306" y="3429000"/>
            <a:ext cx="4618945" cy="2392998"/>
          </a:xfrm>
          <a:prstGeom prst="roundRect">
            <a:avLst/>
          </a:prstGeom>
          <a:solidFill>
            <a:srgbClr val="9ED561"/>
          </a:solidFill>
          <a:ln w="28575">
            <a:solidFill>
              <a:srgbClr val="FF0000"/>
            </a:solidFill>
            <a:miter lim="800000"/>
            <a:headEnd/>
            <a:tailEnd/>
          </a:ln>
          <a:effectLst>
            <a:softEdge rad="63500"/>
          </a:effectLst>
        </p:spPr>
        <p:txBody>
          <a:bodyPr rot="0" vert="horz" wrap="square" lIns="91440" tIns="45720" rIns="91440" bIns="45720" anchor="t" anchorCtr="0" upright="1">
            <a:noAutofit/>
          </a:bodyPr>
          <a:lstStyle/>
          <a:p>
            <a:pPr marL="0" marR="0" algn="just"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Read*,(input item list)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Read (unit,*)(input-item-list)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Write (unit,*)(output-item-list)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Print*,(output-item-list)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ctr" rtl="1">
              <a:spcBef>
                <a:spcPts val="0"/>
              </a:spcBef>
              <a:spcAft>
                <a:spcPts val="1000"/>
              </a:spcAft>
            </a:pP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 </a:t>
            </a:r>
          </a:p>
        </p:txBody>
      </p:sp>
      <p:sp>
        <p:nvSpPr>
          <p:cNvPr id="9" name="Rectangle 4">
            <a:extLst>
              <a:ext uri="{FF2B5EF4-FFF2-40B4-BE49-F238E27FC236}">
                <a16:creationId xmlns:a16="http://schemas.microsoft.com/office/drawing/2014/main" xmlns="" id="{2A3B7E26-E7C6-4DCF-8AC0-4507E197D229}"/>
              </a:ext>
            </a:extLst>
          </p:cNvPr>
          <p:cNvSpPr>
            <a:spLocks noChangeArrowheads="1"/>
          </p:cNvSpPr>
          <p:nvPr/>
        </p:nvSpPr>
        <p:spPr bwMode="auto">
          <a:xfrm>
            <a:off x="5570376" y="3494565"/>
            <a:ext cx="6438123" cy="193899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IQ" altLang="en-US" sz="2400" b="1" i="1" u="none" strike="noStrike" cap="none" normalizeH="0" baseline="0" dirty="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الشكل (الصيغ) العامة لهذه الجمل هي :</a:t>
            </a:r>
            <a:endParaRPr kumimoji="0" lang="en-US" altLang="en-US" sz="24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IQ" altLang="en-US" sz="2400" b="1" i="1" u="none" strike="noStrike" cap="none" normalizeH="0" baseline="0" dirty="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الجزء المرموز اليه بجملة</a:t>
            </a:r>
            <a:r>
              <a:rPr kumimoji="0" lang="en-US" altLang="en-US" sz="2400" b="1" i="1" u="none" strike="noStrike" cap="none" normalizeH="0" baseline="0" dirty="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 </a:t>
            </a:r>
            <a:endParaRPr kumimoji="0" lang="en-US" altLang="en-US" sz="24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altLang="en-US" sz="2400" b="1" i="1" u="none" strike="noStrike" cap="none" normalizeH="0" baseline="0" dirty="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(input-item-list)&amp;(output-item-list)</a:t>
            </a:r>
            <a:endParaRPr kumimoji="0" lang="en-US" altLang="en-US" sz="24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IQ" altLang="en-US" sz="2400" b="1" i="1" u="none" strike="noStrike" cap="none" normalizeH="0" baseline="0" dirty="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يتكون من المتغيرات أو الثوابت المنوي إدخالها أو إخراجها</a:t>
            </a:r>
          </a:p>
          <a:p>
            <a:pPr marL="0" marR="0" lvl="0" indent="0" algn="just" defTabSz="914400" rtl="1" eaLnBrk="0" fontAlgn="base" latinLnBrk="0" hangingPunct="0">
              <a:lnSpc>
                <a:spcPct val="100000"/>
              </a:lnSpc>
              <a:spcBef>
                <a:spcPct val="0"/>
              </a:spcBef>
              <a:spcAft>
                <a:spcPct val="0"/>
              </a:spcAft>
              <a:buClrTx/>
              <a:buSzTx/>
              <a:buFontTx/>
              <a:buNone/>
              <a:tabLst/>
            </a:pPr>
            <a:r>
              <a:rPr kumimoji="0" lang="ar-IQ" altLang="en-US" sz="2400" b="1" i="1" u="none" strike="noStrike" cap="none" normalizeH="0" baseline="0" dirty="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 كما يمكن له أن يحتوي تركيبة دوران ضمنية</a:t>
            </a:r>
            <a:r>
              <a:rPr kumimoji="0" lang="en-US" altLang="en-US" sz="24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 </a:t>
            </a:r>
          </a:p>
        </p:txBody>
      </p:sp>
    </p:spTree>
    <p:extLst>
      <p:ext uri="{BB962C8B-B14F-4D97-AF65-F5344CB8AC3E}">
        <p14:creationId xmlns:p14="http://schemas.microsoft.com/office/powerpoint/2010/main" val="1071846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0024C0C-CB38-4404-85B3-AACEEFC2E89A}"/>
              </a:ext>
            </a:extLst>
          </p:cNvPr>
          <p:cNvSpPr txBox="1"/>
          <p:nvPr/>
        </p:nvSpPr>
        <p:spPr>
          <a:xfrm>
            <a:off x="0" y="469715"/>
            <a:ext cx="12191999" cy="3370153"/>
          </a:xfrm>
          <a:prstGeom prst="rect">
            <a:avLst/>
          </a:prstGeom>
          <a:noFill/>
        </p:spPr>
        <p:txBody>
          <a:bodyPr wrap="square">
            <a:spAutoFit/>
          </a:bodyPr>
          <a:lstStyle/>
          <a:p>
            <a:pPr marL="0" marR="0" algn="r" rtl="0">
              <a:lnSpc>
                <a:spcPct val="150000"/>
              </a:lnSpc>
              <a:spcBef>
                <a:spcPts val="0"/>
              </a:spcBef>
              <a:spcAft>
                <a:spcPts val="0"/>
              </a:spcAft>
            </a:pP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مثال:</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Read*,X,Y</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Read*,((A(I,J),J=1,3),I=1,5)</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Read(1,*) A,B,C</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Write(5,*)X,Y,Z</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l" rtl="0">
              <a:lnSpc>
                <a:spcPct val="150000"/>
              </a:lnSpc>
              <a:spcBef>
                <a:spcPts val="0"/>
              </a:spcBef>
              <a:spcAft>
                <a:spcPts val="0"/>
              </a:spcAft>
            </a:pP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Print*,"What is your name"</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730376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70C57E2-346D-411B-990B-B717E3FB789A}"/>
              </a:ext>
            </a:extLst>
          </p:cNvPr>
          <p:cNvSpPr txBox="1"/>
          <p:nvPr/>
        </p:nvSpPr>
        <p:spPr>
          <a:xfrm>
            <a:off x="6096000" y="463433"/>
            <a:ext cx="6097554" cy="587148"/>
          </a:xfrm>
          <a:prstGeom prst="rect">
            <a:avLst/>
          </a:prstGeom>
          <a:noFill/>
        </p:spPr>
        <p:txBody>
          <a:bodyPr wrap="square">
            <a:spAutoFit/>
          </a:bodyPr>
          <a:lstStyle/>
          <a:p>
            <a:pPr marL="0" marR="0" algn="r" rtl="1">
              <a:lnSpc>
                <a:spcPct val="150000"/>
              </a:lnSpc>
              <a:spcBef>
                <a:spcPts val="0"/>
              </a:spcBef>
              <a:spcAft>
                <a:spcPts val="0"/>
              </a:spcAft>
            </a:pPr>
            <a:r>
              <a:rPr lang="ar-IQ" sz="2400" b="1" i="1" u="heavy" dirty="0">
                <a:solidFill>
                  <a:srgbClr val="0033CC"/>
                </a:solidFill>
                <a:effectLst/>
                <a:latin typeface="Calibri" panose="020F0502020204030204" pitchFamily="34" charset="0"/>
                <a:ea typeface="Calibri" panose="020F0502020204030204" pitchFamily="34" charset="0"/>
                <a:cs typeface="Times New Roman" panose="02020603050405020304" pitchFamily="18" charset="0"/>
              </a:rPr>
              <a:t>جملة النهاية:</a:t>
            </a:r>
            <a:r>
              <a:rPr lang="en-US" sz="2400" b="1" i="1" u="heavy" dirty="0">
                <a:solidFill>
                  <a:srgbClr val="0033CC"/>
                </a:solidFill>
                <a:effectLst/>
                <a:latin typeface="Times New Roman" panose="02020603050405020304" pitchFamily="18" charset="0"/>
                <a:ea typeface="Calibri" panose="020F0502020204030204" pitchFamily="34" charset="0"/>
                <a:cs typeface="Arial" panose="020B0604020202020204" pitchFamily="34" charset="0"/>
              </a:rPr>
              <a:t>End</a:t>
            </a:r>
            <a:endParaRPr lang="en-US" sz="24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CA9A335E-6046-47FE-A4AC-0262ECCD8C36}"/>
              </a:ext>
            </a:extLst>
          </p:cNvPr>
          <p:cNvSpPr txBox="1"/>
          <p:nvPr/>
        </p:nvSpPr>
        <p:spPr>
          <a:xfrm>
            <a:off x="0" y="1050581"/>
            <a:ext cx="12192000" cy="1141146"/>
          </a:xfrm>
          <a:prstGeom prst="rect">
            <a:avLst/>
          </a:prstGeom>
          <a:noFill/>
        </p:spPr>
        <p:txBody>
          <a:bodyPr wrap="square">
            <a:spAutoFit/>
          </a:bodyPr>
          <a:lstStyle/>
          <a:p>
            <a:pPr marL="0" marR="0" indent="457200" algn="just" rtl="1">
              <a:lnSpc>
                <a:spcPct val="150000"/>
              </a:lnSpc>
              <a:spcBef>
                <a:spcPts val="0"/>
              </a:spcBef>
              <a:spcAft>
                <a:spcPts val="0"/>
              </a:spcAft>
            </a:pPr>
            <a:r>
              <a:rPr lang="ar-IQ" sz="2400" b="1" i="1" dirty="0">
                <a:effectLst/>
                <a:latin typeface="Calibri" panose="020F0502020204030204" pitchFamily="34" charset="0"/>
                <a:ea typeface="Calibri" panose="020F0502020204030204" pitchFamily="34" charset="0"/>
                <a:cs typeface="Times New Roman" panose="02020603050405020304" pitchFamily="18" charset="0"/>
              </a:rPr>
              <a:t>جملة غير تنفيذية تستخدم للإفادة بإنه لا توجد أية جمل أخرى في البرنامج ويجب أن تكتب في نهاية كل برنامج, لذلك فلا يوجد إلا عبارة نهاية واحدة في أي برنامج وصيغتها: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AutoShape 11">
            <a:extLst>
              <a:ext uri="{FF2B5EF4-FFF2-40B4-BE49-F238E27FC236}">
                <a16:creationId xmlns:a16="http://schemas.microsoft.com/office/drawing/2014/main" xmlns="" id="{08BD7221-017A-4C88-8472-E3C3B8CCFF97}"/>
              </a:ext>
            </a:extLst>
          </p:cNvPr>
          <p:cNvSpPr>
            <a:spLocks noChangeArrowheads="1"/>
          </p:cNvSpPr>
          <p:nvPr/>
        </p:nvSpPr>
        <p:spPr bwMode="auto">
          <a:xfrm>
            <a:off x="116632" y="1821387"/>
            <a:ext cx="3214395" cy="751309"/>
          </a:xfrm>
          <a:prstGeom prst="roundRect">
            <a:avLst/>
          </a:prstGeom>
          <a:solidFill>
            <a:srgbClr val="9ED561"/>
          </a:solidFill>
          <a:ln w="28575">
            <a:solidFill>
              <a:schemeClr val="accent4">
                <a:lumMod val="60000"/>
                <a:lumOff val="40000"/>
              </a:schemeClr>
            </a:solidFill>
            <a:miter lim="800000"/>
            <a:headEnd/>
            <a:tailEnd/>
          </a:ln>
          <a:effectLst>
            <a:softEdge rad="63500"/>
          </a:effectLst>
        </p:spPr>
        <p:txBody>
          <a:bodyPr rot="0" vert="horz" wrap="square" lIns="91440" tIns="45720" rIns="91440" bIns="45720" anchor="t" anchorCtr="0" upright="1">
            <a:noAutofit/>
          </a:bodyPr>
          <a:lstStyle/>
          <a:p>
            <a:pPr marL="0" marR="0" algn="l" rtl="1">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End Program (Name)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spcBef>
                <a:spcPts val="0"/>
              </a:spcBef>
              <a:spcAft>
                <a:spcPts val="1000"/>
              </a:spcAft>
            </a:pPr>
            <a:r>
              <a:rPr lang="en-US" sz="24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7" name="AutoShape 12">
            <a:extLst>
              <a:ext uri="{FF2B5EF4-FFF2-40B4-BE49-F238E27FC236}">
                <a16:creationId xmlns:a16="http://schemas.microsoft.com/office/drawing/2014/main" xmlns="" id="{74FE8FD3-0F3D-4C75-A05C-986313F05214}"/>
              </a:ext>
            </a:extLst>
          </p:cNvPr>
          <p:cNvSpPr>
            <a:spLocks noChangeArrowheads="1"/>
          </p:cNvSpPr>
          <p:nvPr/>
        </p:nvSpPr>
        <p:spPr bwMode="auto">
          <a:xfrm flipV="1">
            <a:off x="116632" y="3183097"/>
            <a:ext cx="4548674" cy="3553502"/>
          </a:xfrm>
          <a:prstGeom prst="rect">
            <a:avLst/>
          </a:prstGeom>
          <a:solidFill>
            <a:srgbClr val="CC99FF"/>
          </a:solidFill>
          <a:ln>
            <a:noFill/>
          </a:ln>
          <a:effectLst>
            <a:softEdge rad="63500"/>
          </a:effectLst>
        </p:spPr>
        <p:txBody>
          <a:bodyPr rot="0" vert="horz" wrap="square" lIns="91440" tIns="45720" rIns="91440" bIns="45720" anchor="t" anchorCtr="0" upright="1">
            <a:noAutofit/>
          </a:bodyPr>
          <a:lstStyle/>
          <a:p>
            <a:pPr marL="0" marR="0" algn="l" rtl="1">
              <a:spcBef>
                <a:spcPts val="0"/>
              </a:spcBef>
              <a:spcAft>
                <a:spcPts val="100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Program Name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spcBef>
                <a:spcPts val="0"/>
              </a:spcBef>
              <a:spcAft>
                <a:spcPts val="100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Implicit None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spcBef>
                <a:spcPts val="0"/>
              </a:spcBef>
              <a:spcAft>
                <a:spcPts val="100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Real::</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spcBef>
                <a:spcPts val="0"/>
              </a:spcBef>
              <a:spcAft>
                <a:spcPts val="100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Integer::</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spcBef>
                <a:spcPts val="0"/>
              </a:spcBef>
              <a:spcAft>
                <a:spcPts val="100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spcBef>
                <a:spcPts val="0"/>
              </a:spcBef>
              <a:spcAft>
                <a:spcPts val="100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spcBef>
                <a:spcPts val="0"/>
              </a:spcBef>
              <a:spcAft>
                <a:spcPts val="100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End Program Name</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5D53DAEB-2B1D-46BB-9872-10F01CE44036}"/>
              </a:ext>
            </a:extLst>
          </p:cNvPr>
          <p:cNvSpPr txBox="1"/>
          <p:nvPr/>
        </p:nvSpPr>
        <p:spPr>
          <a:xfrm>
            <a:off x="1649186" y="4372700"/>
            <a:ext cx="6228182" cy="587148"/>
          </a:xfrm>
          <a:prstGeom prst="rect">
            <a:avLst/>
          </a:prstGeom>
          <a:noFill/>
        </p:spPr>
        <p:txBody>
          <a:bodyPr wrap="square">
            <a:spAutoFit/>
          </a:bodyPr>
          <a:lstStyle/>
          <a:p>
            <a:pPr marL="0" marR="0" algn="r" rtl="0">
              <a:lnSpc>
                <a:spcPct val="150000"/>
              </a:lnSpc>
              <a:spcBef>
                <a:spcPts val="0"/>
              </a:spcBef>
              <a:spcAft>
                <a:spcPts val="0"/>
              </a:spcAft>
            </a:pPr>
            <a:r>
              <a:rPr lang="ar-IQ" sz="24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الصيغة العامة للبرامج:</a:t>
            </a:r>
            <a:endParaRPr lang="en-US"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0206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667F503-4496-439A-8512-3D1C230D7B7A}"/>
              </a:ext>
            </a:extLst>
          </p:cNvPr>
          <p:cNvSpPr txBox="1"/>
          <p:nvPr/>
        </p:nvSpPr>
        <p:spPr>
          <a:xfrm>
            <a:off x="81642" y="572924"/>
            <a:ext cx="8586495" cy="463397"/>
          </a:xfrm>
          <a:prstGeom prst="rect">
            <a:avLst/>
          </a:prstGeom>
          <a:noFill/>
        </p:spPr>
        <p:txBody>
          <a:bodyPr wrap="square">
            <a:spAutoFit/>
          </a:bodyPr>
          <a:lstStyle/>
          <a:p>
            <a:pPr marL="0" marR="0" algn="just" rtl="0">
              <a:lnSpc>
                <a:spcPct val="150000"/>
              </a:lnSpc>
              <a:spcBef>
                <a:spcPts val="0"/>
              </a:spcBef>
              <a:spcAft>
                <a:spcPts val="0"/>
              </a:spcAft>
            </a:pPr>
            <a:r>
              <a:rPr lang="en-US" sz="1800" b="1" i="1" u="heavy" dirty="0">
                <a:effectLst/>
                <a:latin typeface="Times New Roman" panose="02020603050405020304" pitchFamily="18" charset="0"/>
                <a:ea typeface="Calibri" panose="020F0502020204030204" pitchFamily="34" charset="0"/>
                <a:cs typeface="Arial" panose="020B0604020202020204" pitchFamily="34" charset="0"/>
              </a:rPr>
              <a:t>Example(1):</a:t>
            </a:r>
            <a:r>
              <a:rPr lang="en-US" sz="1800" b="1" i="1" dirty="0">
                <a:effectLst/>
                <a:latin typeface="Times New Roman" panose="02020603050405020304" pitchFamily="18" charset="0"/>
                <a:ea typeface="Calibri" panose="020F0502020204030204" pitchFamily="34" charset="0"/>
                <a:cs typeface="Arial" panose="020B0604020202020204" pitchFamily="34" charset="0"/>
              </a:rPr>
              <a:t> Write program by Fortran to compute area and circumference of circle?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0A206E18-001F-47D3-AC39-18FB6E26F00B}"/>
              </a:ext>
            </a:extLst>
          </p:cNvPr>
          <p:cNvSpPr txBox="1"/>
          <p:nvPr/>
        </p:nvSpPr>
        <p:spPr>
          <a:xfrm>
            <a:off x="81642" y="1161512"/>
            <a:ext cx="6097554" cy="5449377"/>
          </a:xfrm>
          <a:prstGeom prst="rect">
            <a:avLst/>
          </a:prstGeom>
          <a:noFill/>
        </p:spPr>
        <p:txBody>
          <a:bodyPr wrap="square">
            <a:spAutoFit/>
          </a:bodyPr>
          <a:lstStyle/>
          <a:p>
            <a:pPr marL="0" marR="0" algn="just" rtl="0">
              <a:lnSpc>
                <a:spcPct val="150000"/>
              </a:lnSpc>
              <a:spcBef>
                <a:spcPts val="0"/>
              </a:spcBef>
              <a:spcAft>
                <a:spcPts val="0"/>
              </a:spcAft>
            </a:pPr>
            <a:r>
              <a:rPr lang="en-US" b="1" i="1" u="heavy" dirty="0">
                <a:effectLst/>
                <a:latin typeface="Times New Roman" panose="02020603050405020304" pitchFamily="18" charset="0"/>
                <a:ea typeface="Calibri" panose="020F0502020204030204" pitchFamily="34" charset="0"/>
                <a:cs typeface="Arial" panose="020B0604020202020204" pitchFamily="34" charset="0"/>
              </a:rPr>
              <a:t>Solution: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Program Q1</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 Example to compute area and circumference of circle.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Implicit None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Real:: Area, Circumference, Radius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Real, Parameter::PI=3.14</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Print*, "Input Radius of circle"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Read*, Radius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Area= PI*Radius**2</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Circumference=2*PI*Radius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Print*,"Area is", Area</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Print*, "circumference is", circumference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End Program Q1</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09814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E465AE4-0FEA-4C44-8952-C12D3B2FEC2E}"/>
              </a:ext>
            </a:extLst>
          </p:cNvPr>
          <p:cNvSpPr txBox="1"/>
          <p:nvPr/>
        </p:nvSpPr>
        <p:spPr>
          <a:xfrm>
            <a:off x="0" y="535603"/>
            <a:ext cx="8427875" cy="463397"/>
          </a:xfrm>
          <a:prstGeom prst="rect">
            <a:avLst/>
          </a:prstGeom>
          <a:noFill/>
        </p:spPr>
        <p:txBody>
          <a:bodyPr wrap="square">
            <a:spAutoFit/>
          </a:bodyPr>
          <a:lstStyle/>
          <a:p>
            <a:pPr marL="0" marR="0" algn="just" rtl="0">
              <a:lnSpc>
                <a:spcPct val="150000"/>
              </a:lnSpc>
              <a:spcBef>
                <a:spcPts val="0"/>
              </a:spcBef>
              <a:spcAft>
                <a:spcPts val="0"/>
              </a:spcAft>
            </a:pPr>
            <a:r>
              <a:rPr lang="en-US" sz="1800" b="1" i="1" u="heavy" dirty="0">
                <a:effectLst/>
                <a:latin typeface="Times New Roman" panose="02020603050405020304" pitchFamily="18" charset="0"/>
                <a:ea typeface="Calibri" panose="020F0502020204030204" pitchFamily="34" charset="0"/>
                <a:cs typeface="Arial" panose="020B0604020202020204" pitchFamily="34" charset="0"/>
              </a:rPr>
              <a:t>Example(2):</a:t>
            </a:r>
            <a:r>
              <a:rPr lang="en-US" sz="1800" b="1" i="1" dirty="0">
                <a:effectLst/>
                <a:latin typeface="Times New Roman" panose="02020603050405020304" pitchFamily="18" charset="0"/>
                <a:ea typeface="Calibri" panose="020F0502020204030204" pitchFamily="34" charset="0"/>
                <a:cs typeface="Arial" panose="020B0604020202020204" pitchFamily="34" charset="0"/>
              </a:rPr>
              <a:t> Write Program to read three variables X1,X2,X3 and calculate: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xmlns="" id="{3C0717AF-91D8-4246-B80A-A543ECD53587}"/>
                  </a:ext>
                </a:extLst>
              </p:cNvPr>
              <p:cNvSpPr txBox="1"/>
              <p:nvPr/>
            </p:nvSpPr>
            <p:spPr>
              <a:xfrm>
                <a:off x="7492481" y="535603"/>
                <a:ext cx="6120880" cy="990143"/>
              </a:xfrm>
              <a:prstGeom prst="rect">
                <a:avLst/>
              </a:prstGeom>
              <a:noFill/>
            </p:spPr>
            <p:txBody>
              <a:bodyPr wrap="square">
                <a:spAutoFit/>
              </a:bodyPr>
              <a:lstStyle/>
              <a:p>
                <a:pPr marL="0" marR="0" algn="just" rtl="0">
                  <a:lnSpc>
                    <a:spcPct val="150000"/>
                  </a:lnSpc>
                  <a:spcBef>
                    <a:spcPts val="0"/>
                  </a:spcBef>
                  <a:spcAft>
                    <a:spcPts val="0"/>
                  </a:spcAft>
                </a:pPr>
                <a:r>
                  <a:rPr lang="en-US" sz="1600" b="1" i="1" dirty="0">
                    <a:effectLst/>
                    <a:latin typeface="Times New Roman" panose="02020603050405020304" pitchFamily="18" charset="0"/>
                    <a:ea typeface="Calibri" panose="020F0502020204030204" pitchFamily="34" charset="0"/>
                    <a:cs typeface="Arial" panose="020B0604020202020204" pitchFamily="34" charset="0"/>
                  </a:rPr>
                  <a:t>1- Arithmetic Mean   AM=</a:t>
                </a:r>
                <a14:m>
                  <m:oMath xmlns:m="http://schemas.openxmlformats.org/officeDocument/2006/math">
                    <m:f>
                      <m:fPr>
                        <m:ctrlPr>
                          <a:rPr lang="en-US" sz="1600" b="1" i="1">
                            <a:effectLst/>
                            <a:latin typeface="Cambria Math"/>
                            <a:ea typeface="Calibri" panose="020F0502020204030204" pitchFamily="34" charset="0"/>
                            <a:cs typeface="Times New Roman" panose="02020603050405020304" pitchFamily="18" charset="0"/>
                          </a:rPr>
                        </m:ctrlPr>
                      </m:fPr>
                      <m:num>
                        <m:r>
                          <a:rPr lang="en-US" sz="1600" b="1" i="1">
                            <a:effectLst/>
                            <a:latin typeface="Cambria Math" panose="02040503050406030204" pitchFamily="18" charset="0"/>
                            <a:ea typeface="Calibri" panose="020F0502020204030204" pitchFamily="34" charset="0"/>
                            <a:cs typeface="Times New Roman" panose="02020603050405020304" pitchFamily="18" charset="0"/>
                          </a:rPr>
                          <m:t>(</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𝑿</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𝟏</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𝑿</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𝑿</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𝟑</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m:t>
                        </m:r>
                      </m:num>
                      <m:den>
                        <m:r>
                          <a:rPr lang="en-US" sz="1600" b="1" i="1">
                            <a:effectLst/>
                            <a:latin typeface="Cambria Math" panose="02040503050406030204" pitchFamily="18" charset="0"/>
                            <a:ea typeface="Calibri" panose="020F0502020204030204" pitchFamily="34" charset="0"/>
                            <a:cs typeface="Times New Roman" panose="02020603050405020304" pitchFamily="18" charset="0"/>
                          </a:rPr>
                          <m:t>𝟑</m:t>
                        </m:r>
                      </m:den>
                    </m:f>
                  </m:oMath>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sz="1600" b="1" i="1" dirty="0">
                    <a:effectLst/>
                    <a:latin typeface="Times New Roman" panose="02020603050405020304" pitchFamily="18" charset="0"/>
                    <a:ea typeface="Calibri" panose="020F0502020204030204" pitchFamily="34" charset="0"/>
                    <a:cs typeface="Arial" panose="020B0604020202020204" pitchFamily="34" charset="0"/>
                  </a:rPr>
                  <a:t>2- Engineering Mean  EM=</a:t>
                </a:r>
                <a14:m>
                  <m:oMath xmlns:m="http://schemas.openxmlformats.org/officeDocument/2006/math">
                    <m:rad>
                      <m:radPr>
                        <m:ctrlPr>
                          <a:rPr lang="en-US" sz="1600" b="1" i="1">
                            <a:effectLst/>
                            <a:latin typeface="Cambria Math"/>
                            <a:ea typeface="Calibri" panose="020F0502020204030204" pitchFamily="34" charset="0"/>
                            <a:cs typeface="Times New Roman" panose="02020603050405020304" pitchFamily="18" charset="0"/>
                          </a:rPr>
                        </m:ctrlPr>
                      </m:radPr>
                      <m:deg>
                        <m:r>
                          <a:rPr lang="en-US" sz="1600" b="1" i="1">
                            <a:effectLst/>
                            <a:latin typeface="Cambria Math" panose="02040503050406030204" pitchFamily="18" charset="0"/>
                            <a:ea typeface="Calibri" panose="020F0502020204030204" pitchFamily="34" charset="0"/>
                            <a:cs typeface="Times New Roman" panose="02020603050405020304" pitchFamily="18" charset="0"/>
                          </a:rPr>
                          <m:t> </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𝟑</m:t>
                        </m:r>
                      </m:deg>
                      <m:e>
                        <m:r>
                          <a:rPr lang="en-US" sz="1600" b="1" i="1">
                            <a:effectLst/>
                            <a:latin typeface="Cambria Math" panose="02040503050406030204" pitchFamily="18" charset="0"/>
                            <a:ea typeface="Calibri" panose="020F0502020204030204" pitchFamily="34" charset="0"/>
                            <a:cs typeface="Times New Roman" panose="02020603050405020304" pitchFamily="18" charset="0"/>
                          </a:rPr>
                          <m:t>𝑿</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𝟏</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𝑿</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𝑿</m:t>
                        </m:r>
                        <m:r>
                          <a:rPr lang="en-US" sz="1600" b="1" i="1">
                            <a:effectLst/>
                            <a:latin typeface="Cambria Math" panose="02040503050406030204" pitchFamily="18" charset="0"/>
                            <a:ea typeface="Calibri" panose="020F0502020204030204" pitchFamily="34" charset="0"/>
                            <a:cs typeface="Times New Roman" panose="02020603050405020304" pitchFamily="18" charset="0"/>
                          </a:rPr>
                          <m:t>𝟑</m:t>
                        </m:r>
                      </m:e>
                    </m:rad>
                  </m:oMath>
                </a14:m>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5" name="TextBox 4">
                <a:extLst>
                  <a:ext uri="{FF2B5EF4-FFF2-40B4-BE49-F238E27FC236}">
                    <a16:creationId xmlns:a16="http://schemas.microsoft.com/office/drawing/2014/main" id="{3C0717AF-91D8-4246-B80A-A543ECD53587}"/>
                  </a:ext>
                </a:extLst>
              </p:cNvPr>
              <p:cNvSpPr txBox="1">
                <a:spLocks noRot="1" noChangeAspect="1" noMove="1" noResize="1" noEditPoints="1" noAdjustHandles="1" noChangeArrowheads="1" noChangeShapeType="1" noTextEdit="1"/>
              </p:cNvSpPr>
              <p:nvPr/>
            </p:nvSpPr>
            <p:spPr>
              <a:xfrm>
                <a:off x="7492481" y="535603"/>
                <a:ext cx="6120880" cy="990143"/>
              </a:xfrm>
              <a:prstGeom prst="rect">
                <a:avLst/>
              </a:prstGeom>
              <a:blipFill>
                <a:blip r:embed="rId2"/>
                <a:stretch>
                  <a:fillRect l="-498" b="-6790"/>
                </a:stretch>
              </a:blipFill>
            </p:spPr>
            <p:txBody>
              <a:bodyPr/>
              <a:lstStyle/>
              <a:p>
                <a:r>
                  <a:rPr lang="ar-IQ">
                    <a:noFill/>
                  </a:rPr>
                  <a:t> </a:t>
                </a:r>
              </a:p>
            </p:txBody>
          </p:sp>
        </mc:Fallback>
      </mc:AlternateContent>
      <p:sp>
        <p:nvSpPr>
          <p:cNvPr id="7" name="TextBox 6">
            <a:extLst>
              <a:ext uri="{FF2B5EF4-FFF2-40B4-BE49-F238E27FC236}">
                <a16:creationId xmlns:a16="http://schemas.microsoft.com/office/drawing/2014/main" xmlns="" id="{003D2955-A3FA-4EC5-84C0-28FFDC61E381}"/>
              </a:ext>
            </a:extLst>
          </p:cNvPr>
          <p:cNvSpPr txBox="1"/>
          <p:nvPr/>
        </p:nvSpPr>
        <p:spPr>
          <a:xfrm>
            <a:off x="24492" y="1235947"/>
            <a:ext cx="6830008" cy="5449377"/>
          </a:xfrm>
          <a:prstGeom prst="rect">
            <a:avLst/>
          </a:prstGeom>
          <a:noFill/>
        </p:spPr>
        <p:txBody>
          <a:bodyPr wrap="square">
            <a:spAutoFit/>
          </a:bodyPr>
          <a:lstStyle/>
          <a:p>
            <a:pPr marL="0" marR="0" algn="just" rtl="0">
              <a:lnSpc>
                <a:spcPct val="150000"/>
              </a:lnSpc>
              <a:spcBef>
                <a:spcPts val="0"/>
              </a:spcBef>
              <a:spcAft>
                <a:spcPts val="0"/>
              </a:spcAft>
            </a:pPr>
            <a:r>
              <a:rPr lang="en-US" b="1" i="1" u="heavy" dirty="0">
                <a:effectLst/>
                <a:latin typeface="Times New Roman" panose="02020603050405020304" pitchFamily="18" charset="0"/>
                <a:ea typeface="Calibri" panose="020F0502020204030204" pitchFamily="34" charset="0"/>
                <a:cs typeface="Arial" panose="020B0604020202020204" pitchFamily="34" charset="0"/>
              </a:rPr>
              <a:t>Solution: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Program Q2</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 Read three variables X1, X2, X3</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 Then calculate the Arithmetic Mean and Engineering Mean.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Implicit None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Real::X1,X2,X3,AM,EM</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Print*, "Input variables X1, X2, X3"</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Read*, X1,X2,X3</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AM = (X1+X2+X3)/3.0</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EM = (X1*X2*X3)**(1.0/3.0)</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Print*, "Arithmetic Mean =", AM</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Print*, "Engineering Mean=", EM</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End Program Q2</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5673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29934D3-9348-497F-BE10-2FBB28FBF5F5}"/>
              </a:ext>
            </a:extLst>
          </p:cNvPr>
          <p:cNvSpPr txBox="1"/>
          <p:nvPr/>
        </p:nvSpPr>
        <p:spPr>
          <a:xfrm>
            <a:off x="3492760" y="4417739"/>
            <a:ext cx="4516016" cy="1200329"/>
          </a:xfrm>
          <a:prstGeom prst="rect">
            <a:avLst/>
          </a:prstGeom>
          <a:noFill/>
        </p:spPr>
        <p:txBody>
          <a:bodyPr wrap="square" rtlCol="0">
            <a:spAutoFit/>
          </a:bodyPr>
          <a:lstStyle/>
          <a:p>
            <a:pPr algn="ctr"/>
            <a:r>
              <a:rPr lang="ar-IQ" sz="7200" b="1" dirty="0">
                <a:solidFill>
                  <a:srgbClr val="0070C0"/>
                </a:solidFill>
                <a:effectLst>
                  <a:outerShdw blurRad="38100" dist="38100" dir="2700000" algn="tl">
                    <a:srgbClr val="000000">
                      <a:alpha val="43137"/>
                    </a:srgbClr>
                  </a:outerShdw>
                </a:effectLst>
                <a:cs typeface="DecoType Naskh" panose="02010400000000000000" pitchFamily="2" charset="-78"/>
              </a:rPr>
              <a:t>شكرا لأصغائكم</a:t>
            </a:r>
            <a:endParaRPr lang="en-US" sz="7200" b="1" dirty="0">
              <a:solidFill>
                <a:srgbClr val="0070C0"/>
              </a:solidFill>
              <a:effectLst>
                <a:outerShdw blurRad="38100" dist="38100" dir="2700000" algn="tl">
                  <a:srgbClr val="000000">
                    <a:alpha val="43137"/>
                  </a:srgbClr>
                </a:outerShdw>
              </a:effectLst>
              <a:cs typeface="DecoType Naskh" panose="02010400000000000000" pitchFamily="2" charset="-78"/>
            </a:endParaRPr>
          </a:p>
        </p:txBody>
      </p:sp>
    </p:spTree>
    <p:extLst>
      <p:ext uri="{BB962C8B-B14F-4D97-AF65-F5344CB8AC3E}">
        <p14:creationId xmlns:p14="http://schemas.microsoft.com/office/powerpoint/2010/main" val="272143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50D6F61-4D98-40C4-8777-1B24344D289B}"/>
              </a:ext>
            </a:extLst>
          </p:cNvPr>
          <p:cNvSpPr txBox="1"/>
          <p:nvPr/>
        </p:nvSpPr>
        <p:spPr>
          <a:xfrm>
            <a:off x="6025244" y="547787"/>
            <a:ext cx="6097554" cy="461665"/>
          </a:xfrm>
          <a:prstGeom prst="rect">
            <a:avLst/>
          </a:prstGeom>
          <a:noFill/>
        </p:spPr>
        <p:txBody>
          <a:bodyPr wrap="square">
            <a:spAutoFit/>
          </a:bodyPr>
          <a:lstStyle/>
          <a:p>
            <a:pPr marL="0" marR="0" algn="r" rtl="1">
              <a:spcBef>
                <a:spcPts val="0"/>
              </a:spcBef>
              <a:spcAft>
                <a:spcPts val="1000"/>
              </a:spcAft>
            </a:pPr>
            <a:r>
              <a:rPr lang="ar-IQ" sz="2400" b="1" u="heavy" dirty="0">
                <a:solidFill>
                  <a:srgbClr val="0033CC"/>
                </a:solidFill>
                <a:effectLst/>
                <a:latin typeface="Calibri" panose="020F0502020204030204" pitchFamily="34" charset="0"/>
                <a:ea typeface="Calibri" panose="020F0502020204030204" pitchFamily="34" charset="0"/>
                <a:cs typeface="Simplified Arabic" panose="02020603050405020304" pitchFamily="18" charset="-78"/>
              </a:rPr>
              <a:t>الدوال الحسابية</a:t>
            </a:r>
            <a:r>
              <a:rPr lang="en-US" sz="2400" b="1" i="1" u="heavy" dirty="0">
                <a:solidFill>
                  <a:srgbClr val="0033CC"/>
                </a:solidFill>
                <a:effectLst/>
                <a:latin typeface="Times New Roman" panose="02020603050405020304" pitchFamily="18" charset="0"/>
                <a:ea typeface="Calibri" panose="020F0502020204030204" pitchFamily="34" charset="0"/>
                <a:cs typeface="Arial" panose="020B0604020202020204" pitchFamily="34" charset="0"/>
              </a:rPr>
              <a:t> Mathematical Functions</a:t>
            </a:r>
            <a:r>
              <a:rPr lang="ar-IQ" sz="2400" dirty="0">
                <a:solidFill>
                  <a:srgbClr val="0033CC"/>
                </a:solidFill>
                <a:effectLst/>
                <a:latin typeface="Calibri" panose="020F0502020204030204" pitchFamily="34" charset="0"/>
                <a:ea typeface="Calibri" panose="020F0502020204030204" pitchFamily="34" charset="0"/>
                <a:cs typeface="Simplified Arabic" panose="02020603050405020304" pitchFamily="18" charset="-78"/>
              </a:rPr>
              <a:t>:</a:t>
            </a:r>
            <a:endParaRPr lang="en-US" sz="24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xmlns="" id="{ADA74ACD-6B2C-4E30-A947-DBCECE0E1E91}"/>
                  </a:ext>
                </a:extLst>
              </p:cNvPr>
              <p:cNvGraphicFramePr>
                <a:graphicFrameLocks noGrp="1"/>
              </p:cNvGraphicFramePr>
              <p:nvPr>
                <p:extLst>
                  <p:ext uri="{D42A27DB-BD31-4B8C-83A1-F6EECF244321}">
                    <p14:modId xmlns:p14="http://schemas.microsoft.com/office/powerpoint/2010/main" val="548761504"/>
                  </p:ext>
                </p:extLst>
              </p:nvPr>
            </p:nvGraphicFramePr>
            <p:xfrm>
              <a:off x="69202" y="945884"/>
              <a:ext cx="6574194" cy="5666941"/>
            </p:xfrm>
            <a:graphic>
              <a:graphicData uri="http://schemas.openxmlformats.org/drawingml/2006/table">
                <a:tbl>
                  <a:tblPr rtl="1" firstRow="1" firstCol="1" bandRow="1">
                    <a:tableStyleId>{93296810-A885-4BE3-A3E7-6D5BEEA58F35}</a:tableStyleId>
                  </a:tblPr>
                  <a:tblGrid>
                    <a:gridCol w="4975089">
                      <a:extLst>
                        <a:ext uri="{9D8B030D-6E8A-4147-A177-3AD203B41FA5}">
                          <a16:colId xmlns:a16="http://schemas.microsoft.com/office/drawing/2014/main" xmlns="" val="3356445728"/>
                        </a:ext>
                      </a:extLst>
                    </a:gridCol>
                    <a:gridCol w="1599105">
                      <a:extLst>
                        <a:ext uri="{9D8B030D-6E8A-4147-A177-3AD203B41FA5}">
                          <a16:colId xmlns:a16="http://schemas.microsoft.com/office/drawing/2014/main" xmlns="" val="1818367663"/>
                        </a:ext>
                      </a:extLst>
                    </a:gridCol>
                  </a:tblGrid>
                  <a:tr h="388394">
                    <a:tc>
                      <a:txBody>
                        <a:bodyPr/>
                        <a:lstStyle/>
                        <a:p>
                          <a:pPr marL="0" marR="0" algn="ctr" rtl="1">
                            <a:spcBef>
                              <a:spcPts val="0"/>
                            </a:spcBef>
                            <a:spcAft>
                              <a:spcPts val="0"/>
                            </a:spcAft>
                          </a:pPr>
                          <a:r>
                            <a:rPr lang="en-US" sz="2000" dirty="0">
                              <a:effectLst/>
                            </a:rPr>
                            <a:t>Action of Function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en-US" sz="2000">
                              <a:effectLst/>
                            </a:rPr>
                            <a:t>Function</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754195855"/>
                      </a:ext>
                    </a:extLst>
                  </a:tr>
                  <a:tr h="5278547">
                    <a:tc>
                      <a:txBody>
                        <a:bodyPr/>
                        <a:lstStyle/>
                        <a:p>
                          <a:pPr marL="0" marR="0" algn="l" rtl="1">
                            <a:lnSpc>
                              <a:spcPct val="150000"/>
                            </a:lnSpc>
                            <a:spcBef>
                              <a:spcPts val="0"/>
                            </a:spcBef>
                            <a:spcAft>
                              <a:spcPts val="0"/>
                            </a:spcAft>
                          </a:pPr>
                          <a:r>
                            <a:rPr lang="en-US" sz="2000" dirty="0">
                              <a:effectLst/>
                            </a:rPr>
                            <a:t>Square root of x or </a:t>
                          </a:r>
                          <a14:m>
                            <m:oMath xmlns:m="http://schemas.openxmlformats.org/officeDocument/2006/math">
                              <m:rad>
                                <m:radPr>
                                  <m:degHide m:val="on"/>
                                  <m:ctrlPr>
                                    <a:rPr lang="en-US" sz="2000" i="1">
                                      <a:effectLst/>
                                      <a:latin typeface="Cambria Math"/>
                                    </a:rPr>
                                  </m:ctrlPr>
                                </m:radPr>
                                <m:deg/>
                                <m:e>
                                  <m:r>
                                    <a:rPr lang="en-US" sz="2000">
                                      <a:effectLst/>
                                      <a:latin typeface="Cambria Math" panose="02040503050406030204" pitchFamily="18" charset="0"/>
                                    </a:rPr>
                                    <m:t>𝒙</m:t>
                                  </m:r>
                                </m:e>
                              </m:rad>
                            </m:oMath>
                          </a14:m>
                          <a:endParaRPr lang="en-US" sz="2000" dirty="0">
                            <a:effectLst/>
                          </a:endParaRPr>
                        </a:p>
                        <a:p>
                          <a:pPr marL="0" marR="0" algn="l" rtl="1">
                            <a:lnSpc>
                              <a:spcPct val="150000"/>
                            </a:lnSpc>
                            <a:spcBef>
                              <a:spcPts val="0"/>
                            </a:spcBef>
                            <a:spcAft>
                              <a:spcPts val="0"/>
                            </a:spcAft>
                          </a:pPr>
                          <a:r>
                            <a:rPr lang="en-US" sz="2000" dirty="0">
                              <a:effectLst/>
                            </a:rPr>
                            <a:t>Absolute value of x or │x│</a:t>
                          </a:r>
                        </a:p>
                        <a:p>
                          <a:pPr marL="0" marR="0" algn="l" rtl="1">
                            <a:lnSpc>
                              <a:spcPct val="150000"/>
                            </a:lnSpc>
                            <a:spcBef>
                              <a:spcPts val="0"/>
                            </a:spcBef>
                            <a:spcAft>
                              <a:spcPts val="0"/>
                            </a:spcAft>
                          </a:pPr>
                          <a:r>
                            <a:rPr lang="en-US" sz="2000" dirty="0">
                              <a:effectLst/>
                            </a:rPr>
                            <a:t>Sine of x (x in radian)</a:t>
                          </a:r>
                        </a:p>
                        <a:p>
                          <a:pPr marL="0" marR="0" algn="l" rtl="1">
                            <a:lnSpc>
                              <a:spcPct val="150000"/>
                            </a:lnSpc>
                            <a:spcBef>
                              <a:spcPts val="0"/>
                            </a:spcBef>
                            <a:spcAft>
                              <a:spcPts val="0"/>
                            </a:spcAft>
                          </a:pPr>
                          <a:r>
                            <a:rPr lang="en-US" sz="2000" dirty="0">
                              <a:effectLst/>
                            </a:rPr>
                            <a:t>Cosine of x (x in radian)</a:t>
                          </a:r>
                        </a:p>
                        <a:p>
                          <a:pPr marL="0" marR="0" algn="l" rtl="1">
                            <a:lnSpc>
                              <a:spcPct val="150000"/>
                            </a:lnSpc>
                            <a:spcBef>
                              <a:spcPts val="0"/>
                            </a:spcBef>
                            <a:spcAft>
                              <a:spcPts val="0"/>
                            </a:spcAft>
                          </a:pPr>
                          <a:r>
                            <a:rPr lang="en-US" sz="2000" dirty="0">
                              <a:effectLst/>
                            </a:rPr>
                            <a:t>Tangent of x (x in radian)</a:t>
                          </a:r>
                        </a:p>
                        <a:p>
                          <a:pPr marL="0" marR="0" algn="l" rtl="1">
                            <a:lnSpc>
                              <a:spcPct val="150000"/>
                            </a:lnSpc>
                            <a:spcBef>
                              <a:spcPts val="0"/>
                            </a:spcBef>
                            <a:spcAft>
                              <a:spcPts val="0"/>
                            </a:spcAft>
                          </a:pPr>
                          <a:r>
                            <a:rPr lang="en-US" sz="2000" dirty="0">
                              <a:effectLst/>
                            </a:rPr>
                            <a:t>Arc sine of x or sin</a:t>
                          </a:r>
                          <a:r>
                            <a:rPr lang="en-US" sz="2000" baseline="30000" dirty="0">
                              <a:effectLst/>
                            </a:rPr>
                            <a:t>-1</a:t>
                          </a:r>
                          <a:r>
                            <a:rPr lang="en-US" sz="2000" dirty="0">
                              <a:effectLst/>
                            </a:rPr>
                            <a:t>(x)</a:t>
                          </a:r>
                        </a:p>
                        <a:p>
                          <a:pPr marL="0" marR="0" algn="l" rtl="1">
                            <a:lnSpc>
                              <a:spcPct val="150000"/>
                            </a:lnSpc>
                            <a:spcBef>
                              <a:spcPts val="0"/>
                            </a:spcBef>
                            <a:spcAft>
                              <a:spcPts val="0"/>
                            </a:spcAft>
                          </a:pPr>
                          <a:r>
                            <a:rPr lang="en-US" sz="2000" dirty="0">
                              <a:effectLst/>
                            </a:rPr>
                            <a:t>Arc </a:t>
                          </a:r>
                          <a:r>
                            <a:rPr lang="en-US" sz="2000" dirty="0" err="1">
                              <a:effectLst/>
                            </a:rPr>
                            <a:t>cosin</a:t>
                          </a:r>
                          <a:r>
                            <a:rPr lang="en-US" sz="2000" dirty="0">
                              <a:effectLst/>
                            </a:rPr>
                            <a:t> of x or cos</a:t>
                          </a:r>
                          <a:r>
                            <a:rPr lang="en-US" sz="2000" baseline="30000" dirty="0">
                              <a:effectLst/>
                            </a:rPr>
                            <a:t>-1</a:t>
                          </a:r>
                          <a:r>
                            <a:rPr lang="en-US" sz="2000" dirty="0">
                              <a:effectLst/>
                            </a:rPr>
                            <a:t>(x)</a:t>
                          </a:r>
                        </a:p>
                        <a:p>
                          <a:pPr marL="0" marR="0" algn="l" rtl="1">
                            <a:lnSpc>
                              <a:spcPct val="150000"/>
                            </a:lnSpc>
                            <a:spcBef>
                              <a:spcPts val="0"/>
                            </a:spcBef>
                            <a:spcAft>
                              <a:spcPts val="0"/>
                            </a:spcAft>
                          </a:pPr>
                          <a:r>
                            <a:rPr lang="en-US" sz="2000" dirty="0">
                              <a:effectLst/>
                            </a:rPr>
                            <a:t>Arc tangent of x or tan</a:t>
                          </a:r>
                          <a:r>
                            <a:rPr lang="en-US" sz="2000" baseline="30000" dirty="0">
                              <a:effectLst/>
                            </a:rPr>
                            <a:t>-1</a:t>
                          </a:r>
                          <a:r>
                            <a:rPr lang="en-US" sz="2000" dirty="0">
                              <a:effectLst/>
                            </a:rPr>
                            <a:t>(x)</a:t>
                          </a:r>
                        </a:p>
                        <a:p>
                          <a:pPr marL="0" marR="0" algn="l" rtl="0">
                            <a:lnSpc>
                              <a:spcPct val="150000"/>
                            </a:lnSpc>
                            <a:spcBef>
                              <a:spcPts val="0"/>
                            </a:spcBef>
                            <a:spcAft>
                              <a:spcPts val="0"/>
                            </a:spcAft>
                          </a:pPr>
                          <a:r>
                            <a:rPr lang="en-US" sz="2000" dirty="0">
                              <a:effectLst/>
                            </a:rPr>
                            <a:t>e</a:t>
                          </a:r>
                          <a:r>
                            <a:rPr lang="en-US" sz="2000" baseline="30000" dirty="0">
                              <a:effectLst/>
                            </a:rPr>
                            <a:t>x</a:t>
                          </a:r>
                          <a:r>
                            <a:rPr lang="ar-IQ" sz="2000" baseline="30000" dirty="0">
                              <a:effectLst/>
                            </a:rPr>
                            <a:t>  </a:t>
                          </a:r>
                          <a:r>
                            <a:rPr lang="en-US" sz="2000" dirty="0">
                              <a:effectLst/>
                            </a:rPr>
                            <a:t>exponential of x</a:t>
                          </a:r>
                        </a:p>
                        <a:p>
                          <a:pPr marL="0" marR="0" algn="l" rtl="1">
                            <a:lnSpc>
                              <a:spcPct val="150000"/>
                            </a:lnSpc>
                            <a:spcBef>
                              <a:spcPts val="0"/>
                            </a:spcBef>
                            <a:spcAft>
                              <a:spcPts val="0"/>
                            </a:spcAft>
                          </a:pPr>
                          <a:r>
                            <a:rPr lang="en-US" sz="2000" dirty="0">
                              <a:effectLst/>
                            </a:rPr>
                            <a:t>natural logarithm of x or log</a:t>
                          </a:r>
                          <a:r>
                            <a:rPr lang="en-US" sz="2000" baseline="-25000" dirty="0">
                              <a:effectLst/>
                            </a:rPr>
                            <a:t>e</a:t>
                          </a:r>
                          <a:r>
                            <a:rPr lang="en-US" sz="2000" dirty="0">
                              <a:effectLst/>
                            </a:rPr>
                            <a:t> (x)</a:t>
                          </a:r>
                        </a:p>
                        <a:p>
                          <a:pPr marL="0" marR="0" algn="ctr" rtl="1">
                            <a:lnSpc>
                              <a:spcPct val="150000"/>
                            </a:lnSpc>
                            <a:spcBef>
                              <a:spcPts val="0"/>
                            </a:spcBef>
                            <a:spcAft>
                              <a:spcPts val="0"/>
                            </a:spcAft>
                          </a:pPr>
                          <a:r>
                            <a:rPr lang="en-US" sz="2000" dirty="0">
                              <a:effectLst/>
                            </a:rPr>
                            <a:t>is the common logarithm of x or log</a:t>
                          </a:r>
                          <a:r>
                            <a:rPr lang="en-US" sz="2000" baseline="-25000" dirty="0">
                              <a:effectLst/>
                            </a:rPr>
                            <a:t>10</a:t>
                          </a:r>
                          <a:r>
                            <a:rPr lang="en-US" sz="2000" dirty="0">
                              <a:effectLst/>
                            </a:rPr>
                            <a:t> (x)</a:t>
                          </a: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Sqrt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ABS(x)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Sin  (x) </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Cos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Tan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err="1">
                              <a:effectLst/>
                            </a:rPr>
                            <a:t>asin</a:t>
                          </a:r>
                          <a:r>
                            <a:rPr lang="en-US" sz="2000" dirty="0">
                              <a:effectLst/>
                            </a:rPr>
                            <a: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err="1">
                              <a:effectLst/>
                            </a:rPr>
                            <a:t>acos</a:t>
                          </a:r>
                          <a:r>
                            <a:rPr lang="en-US" sz="2000" dirty="0">
                              <a:effectLst/>
                            </a:rPr>
                            <a: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err="1">
                              <a:effectLst/>
                            </a:rPr>
                            <a:t>atan</a:t>
                          </a:r>
                          <a:r>
                            <a:rPr lang="en-US" sz="2000" dirty="0">
                              <a:effectLst/>
                            </a:rPr>
                            <a: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Exp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err="1">
                              <a:effectLst/>
                            </a:rPr>
                            <a:t>alog</a:t>
                          </a:r>
                          <a:r>
                            <a:rPr lang="en-US" sz="2000" dirty="0">
                              <a:effectLst/>
                            </a:rPr>
                            <a: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alog10(x)</a:t>
                          </a: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868962905"/>
                      </a:ext>
                    </a:extLst>
                  </a:tr>
                </a:tbl>
              </a:graphicData>
            </a:graphic>
          </p:graphicFrame>
        </mc:Choice>
        <mc:Fallback xmlns="">
          <p:graphicFrame>
            <p:nvGraphicFramePr>
              <p:cNvPr id="4" name="Table 3">
                <a:extLst>
                  <a:ext uri="{FF2B5EF4-FFF2-40B4-BE49-F238E27FC236}">
                    <a16:creationId xmlns:a16="http://schemas.microsoft.com/office/drawing/2014/main" id="{ADA74ACD-6B2C-4E30-A947-DBCECE0E1E91}"/>
                  </a:ext>
                </a:extLst>
              </p:cNvPr>
              <p:cNvGraphicFramePr>
                <a:graphicFrameLocks noGrp="1"/>
              </p:cNvGraphicFramePr>
              <p:nvPr>
                <p:extLst>
                  <p:ext uri="{D42A27DB-BD31-4B8C-83A1-F6EECF244321}">
                    <p14:modId xmlns:p14="http://schemas.microsoft.com/office/powerpoint/2010/main" val="548761504"/>
                  </p:ext>
                </p:extLst>
              </p:nvPr>
            </p:nvGraphicFramePr>
            <p:xfrm>
              <a:off x="69202" y="945884"/>
              <a:ext cx="6574194" cy="5666941"/>
            </p:xfrm>
            <a:graphic>
              <a:graphicData uri="http://schemas.openxmlformats.org/drawingml/2006/table">
                <a:tbl>
                  <a:tblPr rtl="1" firstRow="1" firstCol="1" bandRow="1">
                    <a:tableStyleId>{93296810-A885-4BE3-A3E7-6D5BEEA58F35}</a:tableStyleId>
                  </a:tblPr>
                  <a:tblGrid>
                    <a:gridCol w="4975089">
                      <a:extLst>
                        <a:ext uri="{9D8B030D-6E8A-4147-A177-3AD203B41FA5}">
                          <a16:colId xmlns:a16="http://schemas.microsoft.com/office/drawing/2014/main" val="3356445728"/>
                        </a:ext>
                      </a:extLst>
                    </a:gridCol>
                    <a:gridCol w="1599105">
                      <a:extLst>
                        <a:ext uri="{9D8B030D-6E8A-4147-A177-3AD203B41FA5}">
                          <a16:colId xmlns:a16="http://schemas.microsoft.com/office/drawing/2014/main" val="1818367663"/>
                        </a:ext>
                      </a:extLst>
                    </a:gridCol>
                  </a:tblGrid>
                  <a:tr h="388394">
                    <a:tc>
                      <a:txBody>
                        <a:bodyPr/>
                        <a:lstStyle/>
                        <a:p>
                          <a:pPr marL="0" marR="0" algn="ctr" rtl="1">
                            <a:spcBef>
                              <a:spcPts val="0"/>
                            </a:spcBef>
                            <a:spcAft>
                              <a:spcPts val="0"/>
                            </a:spcAft>
                          </a:pPr>
                          <a:r>
                            <a:rPr lang="en-US" sz="2000" dirty="0">
                              <a:effectLst/>
                            </a:rPr>
                            <a:t>Action of Function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en-US" sz="2000">
                              <a:effectLst/>
                            </a:rPr>
                            <a:t>Function</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4195855"/>
                      </a:ext>
                    </a:extLst>
                  </a:tr>
                  <a:tr h="5278547">
                    <a:tc>
                      <a:txBody>
                        <a:bodyPr/>
                        <a:lstStyle/>
                        <a:p>
                          <a:endParaRPr lang="en-US"/>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22" t="-9007" r="-32313" b="-231"/>
                          </a:stretch>
                        </a:blipFill>
                      </a:tcPr>
                    </a:tc>
                    <a:tc>
                      <a:txBody>
                        <a:bodyPr/>
                        <a:lstStyle/>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Sqrt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ABS(x)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Sin  (x) </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Cos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Tan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err="1">
                              <a:effectLst/>
                            </a:rPr>
                            <a:t>asin</a:t>
                          </a:r>
                          <a:r>
                            <a:rPr lang="en-US" sz="2000" dirty="0">
                              <a:effectLst/>
                            </a:rPr>
                            <a: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err="1">
                              <a:effectLst/>
                            </a:rPr>
                            <a:t>acos</a:t>
                          </a:r>
                          <a:r>
                            <a:rPr lang="en-US" sz="2000" dirty="0">
                              <a:effectLst/>
                            </a:rPr>
                            <a: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err="1">
                              <a:effectLst/>
                            </a:rPr>
                            <a:t>atan</a:t>
                          </a:r>
                          <a:r>
                            <a:rPr lang="en-US" sz="2000" dirty="0">
                              <a:effectLst/>
                            </a:rPr>
                            <a: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Exp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err="1">
                              <a:effectLst/>
                            </a:rPr>
                            <a:t>alog</a:t>
                          </a:r>
                          <a:r>
                            <a:rPr lang="en-US" sz="2000" dirty="0">
                              <a:effectLst/>
                            </a:rPr>
                            <a:t> (x)</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alog10(x)</a:t>
                          </a: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8962905"/>
                      </a:ext>
                    </a:extLst>
                  </a:tr>
                </a:tbl>
              </a:graphicData>
            </a:graphic>
          </p:graphicFrame>
        </mc:Fallback>
      </mc:AlternateContent>
    </p:spTree>
    <p:extLst>
      <p:ext uri="{BB962C8B-B14F-4D97-AF65-F5344CB8AC3E}">
        <p14:creationId xmlns:p14="http://schemas.microsoft.com/office/powerpoint/2010/main" val="1239600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033C0F3E-3280-48E4-9EAD-01C5D75E194A}"/>
              </a:ext>
            </a:extLst>
          </p:cNvPr>
          <p:cNvGraphicFramePr>
            <a:graphicFrameLocks noGrp="1"/>
          </p:cNvGraphicFramePr>
          <p:nvPr>
            <p:extLst>
              <p:ext uri="{D42A27DB-BD31-4B8C-83A1-F6EECF244321}">
                <p14:modId xmlns:p14="http://schemas.microsoft.com/office/powerpoint/2010/main" val="1393644465"/>
              </p:ext>
            </p:extLst>
          </p:nvPr>
        </p:nvGraphicFramePr>
        <p:xfrm>
          <a:off x="387049" y="636228"/>
          <a:ext cx="4516360" cy="3189898"/>
        </p:xfrm>
        <a:graphic>
          <a:graphicData uri="http://schemas.openxmlformats.org/drawingml/2006/table">
            <a:tbl>
              <a:tblPr rtl="1" firstRow="1" firstCol="1" bandRow="1">
                <a:tableStyleId>{93296810-A885-4BE3-A3E7-6D5BEEA58F35}</a:tableStyleId>
              </a:tblPr>
              <a:tblGrid>
                <a:gridCol w="3266155">
                  <a:extLst>
                    <a:ext uri="{9D8B030D-6E8A-4147-A177-3AD203B41FA5}">
                      <a16:colId xmlns:a16="http://schemas.microsoft.com/office/drawing/2014/main" xmlns="" val="3356445728"/>
                    </a:ext>
                  </a:extLst>
                </a:gridCol>
                <a:gridCol w="1250205">
                  <a:extLst>
                    <a:ext uri="{9D8B030D-6E8A-4147-A177-3AD203B41FA5}">
                      <a16:colId xmlns:a16="http://schemas.microsoft.com/office/drawing/2014/main" xmlns="" val="1818367663"/>
                    </a:ext>
                  </a:extLst>
                </a:gridCol>
              </a:tblGrid>
              <a:tr h="275842">
                <a:tc>
                  <a:txBody>
                    <a:bodyPr/>
                    <a:lstStyle/>
                    <a:p>
                      <a:pPr marL="0" marR="0" algn="ctr" rtl="1">
                        <a:spcBef>
                          <a:spcPts val="0"/>
                        </a:spcBef>
                        <a:spcAft>
                          <a:spcPts val="0"/>
                        </a:spcAft>
                      </a:pPr>
                      <a:r>
                        <a:rPr lang="en-US" sz="2000" dirty="0">
                          <a:effectLst/>
                        </a:rPr>
                        <a:t>Action of Function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spcBef>
                          <a:spcPts val="0"/>
                        </a:spcBef>
                        <a:spcAft>
                          <a:spcPts val="0"/>
                        </a:spcAft>
                      </a:pPr>
                      <a:r>
                        <a:rPr lang="en-US" sz="2000" dirty="0">
                          <a:effectLst/>
                        </a:rPr>
                        <a:t>Function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754195855"/>
                  </a:ext>
                </a:extLst>
              </a:tr>
              <a:tr h="2885098">
                <a:tc>
                  <a:txBody>
                    <a:bodyPr/>
                    <a:lstStyle/>
                    <a:p>
                      <a:pPr marL="0" marR="0" algn="ctr" rtl="1">
                        <a:lnSpc>
                          <a:spcPct val="150000"/>
                        </a:lnSpc>
                        <a:spcBef>
                          <a:spcPts val="0"/>
                        </a:spcBef>
                        <a:spcAft>
                          <a:spcPts val="0"/>
                        </a:spcAft>
                      </a:pPr>
                      <a:r>
                        <a:rPr lang="en-US" sz="2000" dirty="0">
                          <a:effectLst/>
                        </a:rPr>
                        <a:t>equals</a:t>
                      </a:r>
                    </a:p>
                    <a:p>
                      <a:pPr marL="0" marR="0" algn="ctr" rtl="1">
                        <a:lnSpc>
                          <a:spcPct val="150000"/>
                        </a:lnSpc>
                        <a:spcBef>
                          <a:spcPts val="0"/>
                        </a:spcBef>
                        <a:spcAft>
                          <a:spcPts val="0"/>
                        </a:spcAft>
                      </a:pPr>
                      <a:r>
                        <a:rPr lang="en-US" sz="2000" dirty="0">
                          <a:effectLst/>
                        </a:rPr>
                        <a:t>greater than</a:t>
                      </a:r>
                    </a:p>
                    <a:p>
                      <a:pPr marL="0" marR="0" algn="ctr" rtl="1">
                        <a:lnSpc>
                          <a:spcPct val="150000"/>
                        </a:lnSpc>
                        <a:spcBef>
                          <a:spcPts val="0"/>
                        </a:spcBef>
                        <a:spcAft>
                          <a:spcPts val="0"/>
                        </a:spcAft>
                      </a:pPr>
                      <a:r>
                        <a:rPr lang="en-US" sz="2000" dirty="0">
                          <a:effectLst/>
                        </a:rPr>
                        <a:t>less than </a:t>
                      </a:r>
                    </a:p>
                    <a:p>
                      <a:pPr marL="0" marR="0" algn="ctr" rtl="1">
                        <a:lnSpc>
                          <a:spcPct val="150000"/>
                        </a:lnSpc>
                        <a:spcBef>
                          <a:spcPts val="0"/>
                        </a:spcBef>
                        <a:spcAft>
                          <a:spcPts val="0"/>
                        </a:spcAft>
                      </a:pPr>
                      <a:r>
                        <a:rPr lang="en-US" sz="2000" dirty="0">
                          <a:effectLst/>
                        </a:rPr>
                        <a:t>greater than or equal to</a:t>
                      </a:r>
                    </a:p>
                    <a:p>
                      <a:pPr marL="0" marR="0" algn="ctr" rtl="1">
                        <a:lnSpc>
                          <a:spcPct val="150000"/>
                        </a:lnSpc>
                        <a:spcBef>
                          <a:spcPts val="0"/>
                        </a:spcBef>
                        <a:spcAft>
                          <a:spcPts val="0"/>
                        </a:spcAft>
                      </a:pPr>
                      <a:r>
                        <a:rPr lang="en-US" sz="2000" dirty="0">
                          <a:effectLst/>
                        </a:rPr>
                        <a:t>less than or equal to</a:t>
                      </a:r>
                    </a:p>
                    <a:p>
                      <a:pPr marL="0" marR="0" algn="ctr" rtl="1">
                        <a:lnSpc>
                          <a:spcPct val="150000"/>
                        </a:lnSpc>
                        <a:spcBef>
                          <a:spcPts val="0"/>
                        </a:spcBef>
                        <a:spcAft>
                          <a:spcPts val="0"/>
                        </a:spcAft>
                      </a:pPr>
                      <a:r>
                        <a:rPr lang="en-US" sz="2000" dirty="0">
                          <a:effectLst/>
                        </a:rPr>
                        <a:t>not equal to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   </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&gt; </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&lt; </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&gt;=</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&lt;=</a:t>
                      </a:r>
                    </a:p>
                    <a:p>
                      <a:pPr marL="342900" marR="0" lvl="0" indent="-342900" algn="ctr" rtl="0">
                        <a:lnSpc>
                          <a:spcPct val="150000"/>
                        </a:lnSpc>
                        <a:spcBef>
                          <a:spcPts val="0"/>
                        </a:spcBef>
                        <a:spcAft>
                          <a:spcPts val="0"/>
                        </a:spcAft>
                        <a:buFont typeface="Wingdings" panose="05000000000000000000" pitchFamily="2" charset="2"/>
                        <a:buChar char=""/>
                      </a:pPr>
                      <a:r>
                        <a:rPr lang="en-US" sz="2000" dirty="0">
                          <a:effectLst/>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122" marR="501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868962905"/>
                  </a:ext>
                </a:extLst>
              </a:tr>
            </a:tbl>
          </a:graphicData>
        </a:graphic>
      </p:graphicFrame>
      <p:sp>
        <p:nvSpPr>
          <p:cNvPr id="3" name="TextBox 2">
            <a:extLst>
              <a:ext uri="{FF2B5EF4-FFF2-40B4-BE49-F238E27FC236}">
                <a16:creationId xmlns:a16="http://schemas.microsoft.com/office/drawing/2014/main" xmlns="" id="{92E0C81C-A300-46F4-8316-4E8B142DC86B}"/>
              </a:ext>
            </a:extLst>
          </p:cNvPr>
          <p:cNvSpPr txBox="1"/>
          <p:nvPr/>
        </p:nvSpPr>
        <p:spPr>
          <a:xfrm>
            <a:off x="387049" y="4224797"/>
            <a:ext cx="5607352" cy="2125390"/>
          </a:xfrm>
          <a:prstGeom prst="rect">
            <a:avLst/>
          </a:prstGeom>
          <a:noFill/>
          <a:ln w="28575">
            <a:solidFill>
              <a:srgbClr val="FF0000"/>
            </a:solidFill>
          </a:ln>
        </p:spPr>
        <p:txBody>
          <a:bodyPr wrap="square">
            <a:spAutoFit/>
          </a:bodyPr>
          <a:lstStyle/>
          <a:p>
            <a:pPr marL="0" marR="0" algn="l" rtl="1">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Note: π radians = 180 º, π = 22/7</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l" rtl="1">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If ϴ=180º then ϴ= 180º * π/180 → ϴ = π (radians)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log</a:t>
            </a:r>
            <a:r>
              <a:rPr lang="en-US" b="1" i="1" baseline="-25000" dirty="0">
                <a:effectLst/>
                <a:latin typeface="Times New Roman" panose="02020603050405020304" pitchFamily="18" charset="0"/>
                <a:ea typeface="Calibri" panose="020F0502020204030204" pitchFamily="34" charset="0"/>
                <a:cs typeface="Arial" panose="020B0604020202020204" pitchFamily="34" charset="0"/>
              </a:rPr>
              <a:t>10</a:t>
            </a:r>
            <a:r>
              <a:rPr lang="en-US" b="1" i="1" dirty="0">
                <a:effectLst/>
                <a:latin typeface="Times New Roman" panose="02020603050405020304" pitchFamily="18" charset="0"/>
                <a:ea typeface="Calibri" panose="020F0502020204030204" pitchFamily="34" charset="0"/>
                <a:cs typeface="Arial" panose="020B0604020202020204" pitchFamily="34" charset="0"/>
              </a:rPr>
              <a:t> = common logarithm </a:t>
            </a:r>
            <a:r>
              <a:rPr lang="ar-IQ" b="1" i="1" dirty="0">
                <a:effectLst/>
                <a:latin typeface="Times New Roman" panose="02020603050405020304" pitchFamily="18" charset="0"/>
                <a:ea typeface="Calibri" panose="020F0502020204030204" pitchFamily="34" charset="0"/>
                <a:cs typeface="Arial" panose="020B0604020202020204" pitchFamily="34" charset="0"/>
              </a:rPr>
              <a:t>لوغاريتم العشري)</a:t>
            </a:r>
            <a:r>
              <a:rPr lang="en-US" b="1" i="1" dirty="0">
                <a:effectLst/>
                <a:latin typeface="Times New Roman" panose="02020603050405020304" pitchFamily="18" charset="0"/>
                <a:ea typeface="Calibri" panose="020F0502020204030204" pitchFamily="34"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log</a:t>
            </a:r>
            <a:r>
              <a:rPr lang="en-US" b="1" i="1" baseline="-25000" dirty="0">
                <a:effectLst/>
                <a:latin typeface="Times New Roman" panose="02020603050405020304" pitchFamily="18" charset="0"/>
                <a:ea typeface="Calibri" panose="020F0502020204030204" pitchFamily="34" charset="0"/>
                <a:cs typeface="Arial" panose="020B0604020202020204" pitchFamily="34" charset="0"/>
              </a:rPr>
              <a:t>e</a:t>
            </a:r>
            <a:r>
              <a:rPr lang="en-US" b="1" i="1" dirty="0">
                <a:effectLst/>
                <a:latin typeface="Times New Roman" panose="02020603050405020304" pitchFamily="18" charset="0"/>
                <a:ea typeface="Calibri" panose="020F0502020204030204" pitchFamily="34" charset="0"/>
                <a:cs typeface="Arial" panose="020B0604020202020204" pitchFamily="34" charset="0"/>
              </a:rPr>
              <a:t> = ln (Natural logarithm) (</a:t>
            </a:r>
            <a:r>
              <a:rPr lang="ar-IQ" b="1" i="1" dirty="0">
                <a:effectLst/>
                <a:latin typeface="Times New Roman" panose="02020603050405020304" pitchFamily="18" charset="0"/>
                <a:ea typeface="Calibri" panose="020F0502020204030204" pitchFamily="34" charset="0"/>
                <a:cs typeface="Arial" panose="020B0604020202020204" pitchFamily="34" charset="0"/>
              </a:rPr>
              <a:t>لوغاريتم طبيعي</a:t>
            </a:r>
            <a:r>
              <a:rPr lang="en-US" b="1" i="1" dirty="0">
                <a:effectLst/>
                <a:latin typeface="Times New Roman" panose="02020603050405020304" pitchFamily="18" charset="0"/>
                <a:ea typeface="Calibri" panose="020F0502020204030204" pitchFamily="34"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b="1" i="1" dirty="0">
                <a:effectLst/>
                <a:latin typeface="Times New Roman" panose="02020603050405020304" pitchFamily="18" charset="0"/>
                <a:ea typeface="Calibri" panose="020F0502020204030204" pitchFamily="34" charset="0"/>
                <a:cs typeface="Arial" panose="020B0604020202020204" pitchFamily="34" charset="0"/>
              </a:rPr>
              <a:t>log =ln, e=2.17183, ln e=1, If (y= log</a:t>
            </a:r>
            <a:r>
              <a:rPr lang="en-US" b="1" i="1" baseline="-25000" dirty="0">
                <a:effectLst/>
                <a:latin typeface="Times New Roman" panose="02020603050405020304" pitchFamily="18" charset="0"/>
                <a:ea typeface="Calibri" panose="020F0502020204030204" pitchFamily="34" charset="0"/>
                <a:cs typeface="Arial" panose="020B0604020202020204" pitchFamily="34" charset="0"/>
              </a:rPr>
              <a:t>e</a:t>
            </a:r>
            <a:r>
              <a:rPr lang="en-US" b="1" i="1" dirty="0">
                <a:effectLst/>
                <a:latin typeface="Times New Roman" panose="02020603050405020304" pitchFamily="18" charset="0"/>
                <a:ea typeface="Calibri" panose="020F0502020204030204" pitchFamily="34" charset="0"/>
                <a:cs typeface="Arial" panose="020B0604020202020204" pitchFamily="34" charset="0"/>
              </a:rPr>
              <a:t> x)→x=</a:t>
            </a:r>
            <a:r>
              <a:rPr lang="en-US" b="1" i="1" dirty="0" err="1">
                <a:effectLst/>
                <a:latin typeface="Times New Roman" panose="02020603050405020304" pitchFamily="18" charset="0"/>
                <a:ea typeface="Calibri" panose="020F0502020204030204" pitchFamily="34" charset="0"/>
                <a:cs typeface="Arial" panose="020B0604020202020204" pitchFamily="34" charset="0"/>
              </a:rPr>
              <a:t>e</a:t>
            </a:r>
            <a:r>
              <a:rPr lang="en-US" b="1" i="1" baseline="30000" dirty="0" err="1">
                <a:effectLst/>
                <a:latin typeface="Times New Roman" panose="02020603050405020304" pitchFamily="18" charset="0"/>
                <a:ea typeface="Calibri" panose="020F0502020204030204" pitchFamily="34" charset="0"/>
                <a:cs typeface="Arial" panose="020B0604020202020204" pitchFamily="34" charset="0"/>
              </a:rPr>
              <a:t>y</a:t>
            </a:r>
            <a:r>
              <a:rPr lang="en-US" b="1" i="1" dirty="0">
                <a:effectLst/>
                <a:latin typeface="Times New Roman" panose="02020603050405020304" pitchFamily="18" charset="0"/>
                <a:ea typeface="Calibri" panose="020F0502020204030204" pitchFamily="34" charset="0"/>
                <a:cs typeface="Arial" panose="020B0604020202020204" pitchFamily="34" charset="0"/>
              </a:rPr>
              <a:t> → y=ln x</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8387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A862D6E-F6B8-4E39-9A32-50833D3C515C}"/>
              </a:ext>
            </a:extLst>
          </p:cNvPr>
          <p:cNvSpPr txBox="1"/>
          <p:nvPr/>
        </p:nvSpPr>
        <p:spPr>
          <a:xfrm>
            <a:off x="5126394" y="426111"/>
            <a:ext cx="7065606" cy="587148"/>
          </a:xfrm>
          <a:prstGeom prst="rect">
            <a:avLst/>
          </a:prstGeom>
          <a:noFill/>
        </p:spPr>
        <p:txBody>
          <a:bodyPr wrap="square">
            <a:spAutoFit/>
          </a:bodyPr>
          <a:lstStyle/>
          <a:p>
            <a:pPr marL="0" marR="0" algn="r" rtl="1">
              <a:lnSpc>
                <a:spcPct val="150000"/>
              </a:lnSpc>
              <a:spcBef>
                <a:spcPts val="0"/>
              </a:spcBef>
              <a:spcAft>
                <a:spcPts val="0"/>
              </a:spcAft>
            </a:pPr>
            <a:r>
              <a:rPr lang="ar-IQ" sz="2400" b="1" i="1" u="heavy" dirty="0">
                <a:solidFill>
                  <a:srgbClr val="0033CC"/>
                </a:solidFill>
                <a:effectLst/>
                <a:latin typeface="Calibri" panose="020F0502020204030204" pitchFamily="34" charset="0"/>
                <a:ea typeface="Calibri" panose="020F0502020204030204" pitchFamily="34" charset="0"/>
                <a:cs typeface="Times New Roman" panose="02020603050405020304" pitchFamily="18" charset="0"/>
              </a:rPr>
              <a:t>الاعلان عن أسماء الثوابت :</a:t>
            </a:r>
            <a:r>
              <a:rPr lang="en-US" sz="2400" b="1" i="1" u="heavy" dirty="0">
                <a:solidFill>
                  <a:srgbClr val="0033CC"/>
                </a:solidFill>
                <a:effectLst/>
                <a:latin typeface="Times New Roman" panose="02020603050405020304" pitchFamily="18" charset="0"/>
                <a:ea typeface="Calibri" panose="020F0502020204030204" pitchFamily="34" charset="0"/>
                <a:cs typeface="Arial" panose="020B0604020202020204" pitchFamily="34" charset="0"/>
              </a:rPr>
              <a:t> Parameter of name constants</a:t>
            </a:r>
            <a:endParaRPr lang="en-US" sz="20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F3396D9A-1188-433B-9152-16655B717F5E}"/>
              </a:ext>
            </a:extLst>
          </p:cNvPr>
          <p:cNvSpPr txBox="1"/>
          <p:nvPr/>
        </p:nvSpPr>
        <p:spPr>
          <a:xfrm>
            <a:off x="5043196" y="1359171"/>
            <a:ext cx="7065606" cy="587148"/>
          </a:xfrm>
          <a:prstGeom prst="rect">
            <a:avLst/>
          </a:prstGeom>
          <a:noFill/>
        </p:spPr>
        <p:txBody>
          <a:bodyPr wrap="square">
            <a:spAutoFit/>
          </a:bodyPr>
          <a:lstStyle/>
          <a:p>
            <a:pPr marL="0" marR="0" algn="r" rtl="1">
              <a:lnSpc>
                <a:spcPct val="150000"/>
              </a:lnSpc>
              <a:spcBef>
                <a:spcPts val="0"/>
              </a:spcBef>
              <a:spcAft>
                <a:spcPts val="0"/>
              </a:spcAft>
            </a:pPr>
            <a:r>
              <a:rPr lang="ar-IQ" sz="2400" b="1" i="1" dirty="0">
                <a:effectLst/>
                <a:latin typeface="Calibri" panose="020F0502020204030204" pitchFamily="34" charset="0"/>
                <a:ea typeface="Calibri" panose="020F0502020204030204" pitchFamily="34" charset="0"/>
                <a:cs typeface="Times New Roman" panose="02020603050405020304" pitchFamily="18" charset="0"/>
              </a:rPr>
              <a:t>بالإمكان  الاعلان عن اسماء الثوابت في لغة </a:t>
            </a:r>
            <a:r>
              <a:rPr lang="en-US" sz="2400" b="1" i="1" dirty="0">
                <a:effectLst/>
                <a:latin typeface="Times New Roman" panose="02020603050405020304" pitchFamily="18" charset="0"/>
                <a:ea typeface="Calibri" panose="020F0502020204030204" pitchFamily="34" charset="0"/>
                <a:cs typeface="Arial" panose="020B0604020202020204" pitchFamily="34" charset="0"/>
              </a:rPr>
              <a:t>Fortran</a:t>
            </a:r>
            <a:r>
              <a:rPr lang="ar-IQ" sz="2400" b="1" i="1" dirty="0">
                <a:effectLst/>
                <a:latin typeface="Calibri" panose="020F0502020204030204" pitchFamily="34" charset="0"/>
                <a:ea typeface="Calibri" panose="020F0502020204030204" pitchFamily="34" charset="0"/>
                <a:cs typeface="Times New Roman" panose="02020603050405020304" pitchFamily="18" charset="0"/>
              </a:rPr>
              <a:t> بالطريقة الاتية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C435A8A2-BF85-4AEE-B159-5808D8B2AAC4}"/>
              </a:ext>
            </a:extLst>
          </p:cNvPr>
          <p:cNvSpPr txBox="1"/>
          <p:nvPr/>
        </p:nvSpPr>
        <p:spPr>
          <a:xfrm>
            <a:off x="142292" y="2056492"/>
            <a:ext cx="6144208" cy="1141146"/>
          </a:xfrm>
          <a:prstGeom prst="rect">
            <a:avLst/>
          </a:prstGeom>
          <a:noFill/>
        </p:spPr>
        <p:txBody>
          <a:bodyPr wrap="square">
            <a:spAutoFit/>
          </a:bodyPr>
          <a:lstStyle/>
          <a:p>
            <a:pPr marL="0" marR="0" algn="l" rtl="1">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Real, Parameter:: PI= 3.14159</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Real, Parameter::Inches-per-meter=39.37</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1ECF206E-018F-4EA3-9161-DAE15A7BE221}"/>
              </a:ext>
            </a:extLst>
          </p:cNvPr>
          <p:cNvSpPr txBox="1"/>
          <p:nvPr/>
        </p:nvSpPr>
        <p:spPr>
          <a:xfrm>
            <a:off x="354564" y="3660363"/>
            <a:ext cx="11754238" cy="966290"/>
          </a:xfrm>
          <a:prstGeom prst="rect">
            <a:avLst/>
          </a:prstGeom>
          <a:noFill/>
        </p:spPr>
        <p:txBody>
          <a:bodyPr wrap="square">
            <a:spAutoFit/>
          </a:bodyPr>
          <a:lstStyle/>
          <a:p>
            <a:pPr marL="0" marR="0" algn="just" rtl="1">
              <a:lnSpc>
                <a:spcPct val="150000"/>
              </a:lnSpc>
              <a:spcBef>
                <a:spcPts val="0"/>
              </a:spcBef>
              <a:spcAft>
                <a:spcPts val="0"/>
              </a:spcAft>
            </a:pPr>
            <a:r>
              <a:rPr lang="ar-IQ" sz="2000" b="1"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الغرض من استخدام اسماء للثوابت هو زيادة الوضوح, وكذلك اعطاء فرصة الكومبيوتر كي يحذر المبرمج من أي أخطاء غير مقصود عند استعمال المتغيرات.</a:t>
            </a:r>
            <a:endParaRPr lang="en-US"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6850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FD150C7-CDB2-49D6-A0D8-BE8D63662521}"/>
              </a:ext>
            </a:extLst>
          </p:cNvPr>
          <p:cNvSpPr txBox="1"/>
          <p:nvPr/>
        </p:nvSpPr>
        <p:spPr>
          <a:xfrm>
            <a:off x="333569" y="639061"/>
            <a:ext cx="4303745" cy="1754326"/>
          </a:xfrm>
          <a:prstGeom prst="rect">
            <a:avLst/>
          </a:prstGeom>
          <a:noFill/>
        </p:spPr>
        <p:txBody>
          <a:bodyPr wrap="square">
            <a:spAutoFit/>
          </a:bodyPr>
          <a:lstStyle/>
          <a:p>
            <a:r>
              <a:rPr lang="ar-IQ" dirty="0">
                <a:latin typeface="Simplified Arabic" panose="02020603050405020304" pitchFamily="18" charset="-78"/>
                <a:cs typeface="Simplified Arabic" panose="02020603050405020304" pitchFamily="18" charset="-78"/>
              </a:rPr>
              <a:t>Program meters_to_inches</a:t>
            </a:r>
          </a:p>
          <a:p>
            <a:r>
              <a:rPr lang="ar-IQ" dirty="0">
                <a:latin typeface="Simplified Arabic" panose="02020603050405020304" pitchFamily="18" charset="-78"/>
                <a:cs typeface="Simplified Arabic" panose="02020603050405020304" pitchFamily="18" charset="-78"/>
              </a:rPr>
              <a:t>Real::Meters</a:t>
            </a:r>
          </a:p>
          <a:p>
            <a:r>
              <a:rPr lang="ar-IQ" dirty="0">
                <a:latin typeface="Simplified Arabic" panose="02020603050405020304" pitchFamily="18" charset="-78"/>
                <a:cs typeface="Simplified Arabic" panose="02020603050405020304" pitchFamily="18" charset="-78"/>
              </a:rPr>
              <a:t>Real,Parameter::Inches_per_meter=39.37</a:t>
            </a:r>
          </a:p>
          <a:p>
            <a:r>
              <a:rPr lang="ar-IQ" dirty="0">
                <a:latin typeface="Simplified Arabic" panose="02020603050405020304" pitchFamily="18" charset="-78"/>
                <a:cs typeface="Simplified Arabic" panose="02020603050405020304" pitchFamily="18" charset="-78"/>
              </a:rPr>
              <a:t>Read*,Meters</a:t>
            </a:r>
          </a:p>
          <a:p>
            <a:r>
              <a:rPr lang="ar-IQ" dirty="0">
                <a:latin typeface="Simplified Arabic" panose="02020603050405020304" pitchFamily="18" charset="-78"/>
                <a:cs typeface="Simplified Arabic" panose="02020603050405020304" pitchFamily="18" charset="-78"/>
              </a:rPr>
              <a:t>Print*,"Meters"=,Inches_per_meter</a:t>
            </a:r>
          </a:p>
          <a:p>
            <a:r>
              <a:rPr lang="ar-IQ" dirty="0">
                <a:latin typeface="Simplified Arabic" panose="02020603050405020304" pitchFamily="18" charset="-78"/>
                <a:cs typeface="Simplified Arabic" panose="02020603050405020304" pitchFamily="18" charset="-78"/>
              </a:rPr>
              <a:t>End Program meters_to_inches</a:t>
            </a:r>
          </a:p>
        </p:txBody>
      </p:sp>
    </p:spTree>
    <p:extLst>
      <p:ext uri="{BB962C8B-B14F-4D97-AF65-F5344CB8AC3E}">
        <p14:creationId xmlns:p14="http://schemas.microsoft.com/office/powerpoint/2010/main" val="3636322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873E861-4FE7-4E5F-B272-9C212C65BFB6}"/>
              </a:ext>
            </a:extLst>
          </p:cNvPr>
          <p:cNvSpPr txBox="1"/>
          <p:nvPr/>
        </p:nvSpPr>
        <p:spPr>
          <a:xfrm>
            <a:off x="5150498" y="491425"/>
            <a:ext cx="6944308" cy="587148"/>
          </a:xfrm>
          <a:prstGeom prst="rect">
            <a:avLst/>
          </a:prstGeom>
          <a:noFill/>
        </p:spPr>
        <p:txBody>
          <a:bodyPr wrap="square">
            <a:spAutoFit/>
          </a:bodyPr>
          <a:lstStyle/>
          <a:p>
            <a:pPr marL="0" marR="0" algn="just" rtl="1">
              <a:lnSpc>
                <a:spcPct val="150000"/>
              </a:lnSpc>
              <a:spcBef>
                <a:spcPts val="0"/>
              </a:spcBef>
              <a:spcAft>
                <a:spcPts val="0"/>
              </a:spcAft>
            </a:pPr>
            <a:r>
              <a:rPr lang="ar-IQ" sz="2400" b="1" i="1" u="heavy" dirty="0">
                <a:solidFill>
                  <a:srgbClr val="0033CC"/>
                </a:solidFill>
                <a:effectLst/>
                <a:latin typeface="Calibri" panose="020F0502020204030204" pitchFamily="34" charset="0"/>
                <a:ea typeface="Calibri" panose="020F0502020204030204" pitchFamily="34" charset="0"/>
                <a:cs typeface="Times New Roman" panose="02020603050405020304" pitchFamily="18" charset="0"/>
              </a:rPr>
              <a:t>جمل الاعلان عن النوع أو دوال  تحويل نوع المتغير</a:t>
            </a:r>
            <a:r>
              <a:rPr lang="ar-IQ" sz="2400" b="1" i="1" dirty="0">
                <a:solidFill>
                  <a:srgbClr val="0033CC"/>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0D8998BF-D08B-46CA-A5A3-18A4E252239A}"/>
              </a:ext>
            </a:extLst>
          </p:cNvPr>
          <p:cNvSpPr txBox="1"/>
          <p:nvPr/>
        </p:nvSpPr>
        <p:spPr>
          <a:xfrm>
            <a:off x="0" y="1395350"/>
            <a:ext cx="12094806" cy="3911135"/>
          </a:xfrm>
          <a:prstGeom prst="rect">
            <a:avLst/>
          </a:prstGeom>
          <a:noFill/>
        </p:spPr>
        <p:txBody>
          <a:bodyPr wrap="square">
            <a:spAutoFit/>
          </a:bodyPr>
          <a:lstStyle/>
          <a:p>
            <a:pPr marL="0" marR="0" algn="just" rtl="1">
              <a:lnSpc>
                <a:spcPct val="150000"/>
              </a:lnSpc>
              <a:spcBef>
                <a:spcPts val="0"/>
              </a:spcBef>
              <a:spcAft>
                <a:spcPts val="0"/>
              </a:spcAft>
            </a:pP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مثلا: عند أجراء عملية القسمة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PI/2</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حيث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PI=3.14</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تكون نتيجة القسمة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1</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 والسبب أن المقسوم عليه من نوع صحيح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Integer</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لذلك فأن الكومبيوتر يقوم بإسقاط الكسر في عملية القسمة. لا لزام الكومبيوتر بإجراء القسمة على انها قسمة اعداد حقيقية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Real</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هناك طريقتان.</a:t>
            </a:r>
            <a:endPar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1">
              <a:lnSpc>
                <a:spcPct val="150000"/>
              </a:lnSpc>
              <a:spcBef>
                <a:spcPts val="0"/>
              </a:spcBef>
              <a:spcAft>
                <a:spcPts val="0"/>
              </a:spcAft>
            </a:pP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أحداهما أن تكتب الجملة الحسابية على الشكل الاتي:</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  (PI/2.0)  </a:t>
            </a:r>
          </a:p>
          <a:p>
            <a:pPr marL="0" marR="0" algn="just" rtl="1">
              <a:lnSpc>
                <a:spcPct val="150000"/>
              </a:lnSpc>
              <a:spcBef>
                <a:spcPts val="0"/>
              </a:spcBef>
              <a:spcAft>
                <a:spcPts val="0"/>
              </a:spcAft>
            </a:pP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والطريقة الثانية هي استعمال دالة تغير النوع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Real</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كما يأتي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[PI/Real (2)]:</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285750" marR="0" indent="-285750" algn="just" rtl="1">
              <a:lnSpc>
                <a:spcPct val="150000"/>
              </a:lnSpc>
              <a:spcBef>
                <a:spcPts val="0"/>
              </a:spcBef>
              <a:spcAft>
                <a:spcPts val="0"/>
              </a:spcAft>
              <a:buFont typeface="Arial" panose="020B0604020202020204" pitchFamily="34" charset="0"/>
              <a:buChar char="•"/>
            </a:pP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والعكس صحيح بالنسبة لأسقاط الكسر العشري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Real</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وتحويله الى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Integer</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a:t>
            </a:r>
            <a:endPar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285750" marR="0" indent="-285750" algn="just" rtl="1">
              <a:lnSpc>
                <a:spcPct val="150000"/>
              </a:lnSpc>
              <a:spcBef>
                <a:spcPts val="0"/>
              </a:spcBef>
              <a:spcAft>
                <a:spcPts val="0"/>
              </a:spcAft>
              <a:buFont typeface="Arial" panose="020B0604020202020204" pitchFamily="34" charset="0"/>
              <a:buChar char="•"/>
            </a:pP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مثلا: أذا كانت قيمة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x=1.5)</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  فأن نتيجة الدالة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Int(x) </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هي </a:t>
            </a:r>
            <a:r>
              <a:rPr lang="en-US" sz="2400" b="1" i="1" dirty="0">
                <a:effectLst/>
                <a:latin typeface="Simplified Arabic" panose="02020603050405020304" pitchFamily="18" charset="-78"/>
                <a:ea typeface="Calibri" panose="020F0502020204030204" pitchFamily="34" charset="0"/>
                <a:cs typeface="Simplified Arabic" panose="02020603050405020304" pitchFamily="18" charset="-78"/>
              </a:rPr>
              <a:t>1</a:t>
            </a:r>
            <a:r>
              <a:rPr lang="ar-IQ" sz="2400" b="1" i="1" dirty="0">
                <a:effectLst/>
                <a:latin typeface="Simplified Arabic" panose="02020603050405020304" pitchFamily="18" charset="-78"/>
                <a:ea typeface="Calibri" panose="020F0502020204030204" pitchFamily="34" charset="0"/>
                <a:cs typeface="Simplified Arabic" panose="02020603050405020304" pitchFamily="18" charset="-78"/>
              </a:rPr>
              <a:t> بأسقاط الكسر.</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845240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A2F8426-8D36-4442-886E-E316175C9EBC}"/>
              </a:ext>
            </a:extLst>
          </p:cNvPr>
          <p:cNvSpPr txBox="1"/>
          <p:nvPr/>
        </p:nvSpPr>
        <p:spPr>
          <a:xfrm>
            <a:off x="5346441" y="538077"/>
            <a:ext cx="6739034" cy="587148"/>
          </a:xfrm>
          <a:prstGeom prst="rect">
            <a:avLst/>
          </a:prstGeom>
          <a:noFill/>
        </p:spPr>
        <p:txBody>
          <a:bodyPr wrap="square">
            <a:spAutoFit/>
          </a:bodyPr>
          <a:lstStyle/>
          <a:p>
            <a:pPr marL="0" marR="0" algn="just" rtl="1">
              <a:lnSpc>
                <a:spcPct val="150000"/>
              </a:lnSpc>
              <a:spcBef>
                <a:spcPts val="0"/>
              </a:spcBef>
              <a:spcAft>
                <a:spcPts val="0"/>
              </a:spcAft>
            </a:pPr>
            <a:r>
              <a:rPr lang="ar-IQ" sz="2400" b="1" i="1" u="sng" dirty="0">
                <a:solidFill>
                  <a:srgbClr val="0033CC"/>
                </a:solidFill>
                <a:effectLst/>
                <a:latin typeface="Calibri" panose="020F0502020204030204" pitchFamily="34" charset="0"/>
                <a:ea typeface="Calibri" panose="020F0502020204030204" pitchFamily="34" charset="0"/>
                <a:cs typeface="Times New Roman" panose="02020603050405020304" pitchFamily="18" charset="0"/>
              </a:rPr>
              <a:t>القواعد الشكلية للبرامج المكتوبة بلغة الفورتران </a:t>
            </a:r>
            <a:r>
              <a:rPr lang="en-US" sz="2400" b="1" i="1" u="sng" dirty="0">
                <a:solidFill>
                  <a:srgbClr val="0033CC"/>
                </a:solidFill>
                <a:effectLst/>
                <a:latin typeface="Times New Roman" panose="02020603050405020304" pitchFamily="18" charset="0"/>
                <a:ea typeface="Calibri" panose="020F0502020204030204" pitchFamily="34" charset="0"/>
                <a:cs typeface="Arial" panose="020B0604020202020204" pitchFamily="34" charset="0"/>
              </a:rPr>
              <a:t>FORTRAN</a:t>
            </a:r>
            <a:endParaRPr lang="en-US" sz="20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B1664A01-E7B9-4C35-9B74-95341CE02FD8}"/>
              </a:ext>
            </a:extLst>
          </p:cNvPr>
          <p:cNvSpPr txBox="1"/>
          <p:nvPr/>
        </p:nvSpPr>
        <p:spPr>
          <a:xfrm>
            <a:off x="5987921" y="1284527"/>
            <a:ext cx="6097554" cy="587148"/>
          </a:xfrm>
          <a:prstGeom prst="rect">
            <a:avLst/>
          </a:prstGeom>
          <a:noFill/>
        </p:spPr>
        <p:txBody>
          <a:bodyPr wrap="square">
            <a:spAutoFit/>
          </a:bodyPr>
          <a:lstStyle/>
          <a:p>
            <a:pPr marL="0" marR="0" algn="just" rtl="1">
              <a:lnSpc>
                <a:spcPct val="150000"/>
              </a:lnSpc>
              <a:spcBef>
                <a:spcPts val="0"/>
              </a:spcBef>
              <a:spcAft>
                <a:spcPts val="0"/>
              </a:spcAft>
            </a:pPr>
            <a:r>
              <a:rPr lang="ar-IQ" sz="2400" b="1" i="1" u="heavy"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 قواعد السطر </a:t>
            </a:r>
            <a:r>
              <a:rPr lang="en-US" sz="2400" b="1" i="1" u="heavy"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Line Rules </a:t>
            </a:r>
            <a:endParaRPr lang="en-US" sz="24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0E979C7D-6427-4B6D-8D32-018198AB935D}"/>
              </a:ext>
            </a:extLst>
          </p:cNvPr>
          <p:cNvSpPr txBox="1"/>
          <p:nvPr/>
        </p:nvSpPr>
        <p:spPr>
          <a:xfrm>
            <a:off x="53262" y="2030977"/>
            <a:ext cx="12085475" cy="4465133"/>
          </a:xfrm>
          <a:prstGeom prst="rect">
            <a:avLst/>
          </a:prstGeom>
          <a:noFill/>
        </p:spPr>
        <p:txBody>
          <a:bodyPr wrap="square">
            <a:spAutoFit/>
          </a:bodyPr>
          <a:lstStyle/>
          <a:p>
            <a:pPr marL="0" marR="0" algn="just" rtl="1">
              <a:lnSpc>
                <a:spcPct val="150000"/>
              </a:lnSpc>
              <a:spcBef>
                <a:spcPts val="0"/>
              </a:spcBef>
              <a:spcAft>
                <a:spcPts val="0"/>
              </a:spcAft>
            </a:pPr>
            <a:r>
              <a:rPr lang="ar-IQ" sz="2400" b="1" i="1" dirty="0">
                <a:effectLst/>
                <a:latin typeface="Calibri" panose="020F0502020204030204" pitchFamily="34" charset="0"/>
                <a:ea typeface="Calibri" panose="020F0502020204030204" pitchFamily="34" charset="0"/>
                <a:cs typeface="Times New Roman" panose="02020603050405020304" pitchFamily="18" charset="0"/>
              </a:rPr>
              <a:t>يجوز كتابة الجملة الواحدة في سطر واحد كما في المثال الاتي: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Print*, "one line statement"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0"/>
              </a:spcAft>
            </a:pPr>
            <a:r>
              <a:rPr lang="ar-IQ" sz="2400" b="1" i="1" dirty="0">
                <a:effectLst/>
                <a:latin typeface="Calibri" panose="020F0502020204030204" pitchFamily="34" charset="0"/>
                <a:ea typeface="Calibri" panose="020F0502020204030204" pitchFamily="34" charset="0"/>
                <a:cs typeface="Times New Roman" panose="02020603050405020304" pitchFamily="18" charset="0"/>
              </a:rPr>
              <a:t>أو في أكثر من سطر بإضافة الرمز &amp; للإشارة إلى استمرارية السطر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Print*,"Line one"&amp;</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,"Line Two"</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1">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,"Line Three"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0"/>
              </a:spcAft>
            </a:pPr>
            <a:r>
              <a:rPr lang="ar-IQ" sz="2400" b="1" i="1" dirty="0">
                <a:effectLst/>
                <a:latin typeface="Calibri" panose="020F0502020204030204" pitchFamily="34" charset="0"/>
                <a:ea typeface="Calibri" panose="020F0502020204030204" pitchFamily="34" charset="0"/>
                <a:cs typeface="Times New Roman" panose="02020603050405020304" pitchFamily="18" charset="0"/>
              </a:rPr>
              <a:t>كما أنه يمكن كتابة أكثر من جملة فورتران في سطر واحد وذلك بفصل الجملتين عن بعضهما بواسطة الفاصلة </a:t>
            </a:r>
          </a:p>
          <a:p>
            <a:pPr marL="0" marR="0" algn="just" rtl="1">
              <a:lnSpc>
                <a:spcPct val="150000"/>
              </a:lnSpc>
              <a:spcBef>
                <a:spcPts val="0"/>
              </a:spcBef>
              <a:spcAft>
                <a:spcPts val="0"/>
              </a:spcAft>
            </a:pPr>
            <a:r>
              <a:rPr lang="ar-IQ" sz="2400" b="1" i="1" dirty="0">
                <a:effectLst/>
                <a:latin typeface="Calibri" panose="020F0502020204030204" pitchFamily="34" charset="0"/>
                <a:ea typeface="Calibri" panose="020F0502020204030204" pitchFamily="34" charset="0"/>
                <a:cs typeface="Times New Roman" panose="02020603050405020304" pitchFamily="18" charset="0"/>
              </a:rPr>
              <a:t> مثل: </a:t>
            </a:r>
            <a:r>
              <a:rPr lang="en-US" sz="2400" b="1" i="1" dirty="0">
                <a:effectLst/>
                <a:latin typeface="Times New Roman" panose="02020603050405020304" pitchFamily="18" charset="0"/>
                <a:ea typeface="Calibri" panose="020F0502020204030204" pitchFamily="34" charset="0"/>
                <a:cs typeface="Arial" panose="020B0604020202020204" pitchFamily="34" charset="0"/>
              </a:rPr>
              <a:t>sum=0, product=1</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04058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D173283-E8B0-49B8-9CDF-C09C6AD06C60}"/>
              </a:ext>
            </a:extLst>
          </p:cNvPr>
          <p:cNvSpPr txBox="1"/>
          <p:nvPr/>
        </p:nvSpPr>
        <p:spPr>
          <a:xfrm>
            <a:off x="6094446" y="444771"/>
            <a:ext cx="6097554" cy="587148"/>
          </a:xfrm>
          <a:prstGeom prst="rect">
            <a:avLst/>
          </a:prstGeom>
          <a:noFill/>
        </p:spPr>
        <p:txBody>
          <a:bodyPr wrap="square">
            <a:spAutoFit/>
          </a:bodyPr>
          <a:lstStyle/>
          <a:p>
            <a:pPr marL="0" marR="0" algn="just" rtl="1">
              <a:lnSpc>
                <a:spcPct val="150000"/>
              </a:lnSpc>
              <a:spcBef>
                <a:spcPts val="0"/>
              </a:spcBef>
              <a:spcAft>
                <a:spcPts val="0"/>
              </a:spcAft>
            </a:pPr>
            <a:r>
              <a:rPr lang="ar-IQ" sz="2400" b="1" i="1" u="heavy"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2- الفراغات   </a:t>
            </a:r>
            <a:r>
              <a:rPr lang="en-US" sz="2400" b="1" i="1" u="heavy"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Significant Blank Characters</a:t>
            </a:r>
            <a:endParaRPr lang="en-US" sz="24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AD249152-686E-475A-8726-3B9B03611135}"/>
              </a:ext>
            </a:extLst>
          </p:cNvPr>
          <p:cNvSpPr txBox="1"/>
          <p:nvPr/>
        </p:nvSpPr>
        <p:spPr>
          <a:xfrm>
            <a:off x="0" y="1293284"/>
            <a:ext cx="12111135" cy="1695144"/>
          </a:xfrm>
          <a:prstGeom prst="rect">
            <a:avLst/>
          </a:prstGeom>
          <a:noFill/>
        </p:spPr>
        <p:txBody>
          <a:bodyPr wrap="square">
            <a:spAutoFit/>
          </a:bodyPr>
          <a:lstStyle/>
          <a:p>
            <a:pPr marL="0" marR="0" algn="just" rtl="1">
              <a:lnSpc>
                <a:spcPct val="150000"/>
              </a:lnSpc>
              <a:spcBef>
                <a:spcPts val="0"/>
              </a:spcBef>
              <a:spcAft>
                <a:spcPts val="0"/>
              </a:spcAft>
            </a:pPr>
            <a:r>
              <a:rPr lang="ar-IQ" sz="2400" b="1" dirty="0" err="1">
                <a:effectLst/>
                <a:latin typeface="Simplified Arabic" panose="02020603050405020304" pitchFamily="18" charset="-78"/>
                <a:ea typeface="Calibri" panose="020F0502020204030204" pitchFamily="34" charset="0"/>
                <a:cs typeface="Simplified Arabic" panose="02020603050405020304" pitchFamily="18" charset="-78"/>
              </a:rPr>
              <a:t>لايجوز</a:t>
            </a:r>
            <a:r>
              <a:rPr lang="ar-IQ" sz="2400" b="1" dirty="0">
                <a:effectLst/>
                <a:latin typeface="Simplified Arabic" panose="02020603050405020304" pitchFamily="18" charset="-78"/>
                <a:ea typeface="Calibri" panose="020F0502020204030204" pitchFamily="34" charset="0"/>
                <a:cs typeface="Simplified Arabic" panose="02020603050405020304" pitchFamily="18" charset="-78"/>
              </a:rPr>
              <a:t> ترك فراغ في وسط اسم المتغير مثل </a:t>
            </a:r>
            <a:r>
              <a:rPr lang="en-US" sz="2400" b="1" dirty="0">
                <a:effectLst/>
                <a:latin typeface="Simplified Arabic" panose="02020603050405020304" pitchFamily="18" charset="-78"/>
                <a:ea typeface="Calibri" panose="020F0502020204030204" pitchFamily="34" charset="0"/>
                <a:cs typeface="Simplified Arabic" panose="02020603050405020304" pitchFamily="18" charset="-78"/>
              </a:rPr>
              <a:t>First Name</a:t>
            </a:r>
            <a:r>
              <a:rPr lang="ar-IQ" sz="2400" b="1" dirty="0">
                <a:effectLst/>
                <a:latin typeface="Simplified Arabic" panose="02020603050405020304" pitchFamily="18" charset="-78"/>
                <a:ea typeface="Calibri" panose="020F0502020204030204" pitchFamily="34" charset="0"/>
                <a:cs typeface="Simplified Arabic" panose="02020603050405020304" pitchFamily="18" charset="-78"/>
              </a:rPr>
              <a:t> بل تكون الكتابة الصحيحة لهذا المتغير بإزالة الفراغ أو وضع </a:t>
            </a:r>
            <a:r>
              <a:rPr lang="ar-IQ" sz="2400" b="1" dirty="0" err="1">
                <a:effectLst/>
                <a:latin typeface="Simplified Arabic" panose="02020603050405020304" pitchFamily="18" charset="-78"/>
                <a:ea typeface="Calibri" panose="020F0502020204030204" pitchFamily="34" charset="0"/>
                <a:cs typeface="Simplified Arabic" panose="02020603050405020304" pitchFamily="18" charset="-78"/>
              </a:rPr>
              <a:t>أشارة</a:t>
            </a:r>
            <a:r>
              <a:rPr lang="ar-IQ" sz="2400" b="1" dirty="0">
                <a:effectLst/>
                <a:latin typeface="Simplified Arabic" panose="02020603050405020304" pitchFamily="18" charset="-78"/>
                <a:ea typeface="Calibri" panose="020F0502020204030204" pitchFamily="34" charset="0"/>
                <a:cs typeface="Simplified Arabic" panose="02020603050405020304" pitchFamily="18" charset="-78"/>
              </a:rPr>
              <a:t> ( _ ) بين الكلمتين : </a:t>
            </a:r>
            <a:r>
              <a:rPr lang="en-US" sz="2400" b="1" dirty="0">
                <a:effectLst/>
                <a:latin typeface="Simplified Arabic" panose="02020603050405020304" pitchFamily="18" charset="-78"/>
                <a:ea typeface="Calibri" panose="020F0502020204030204" pitchFamily="34" charset="0"/>
                <a:cs typeface="Simplified Arabic" panose="02020603050405020304" pitchFamily="18" charset="-78"/>
              </a:rPr>
              <a:t>FirstName or </a:t>
            </a:r>
            <a:r>
              <a:rPr lang="en-US" sz="2400" b="1" dirty="0" err="1">
                <a:effectLst/>
                <a:latin typeface="Simplified Arabic" panose="02020603050405020304" pitchFamily="18" charset="-78"/>
                <a:ea typeface="Calibri" panose="020F0502020204030204" pitchFamily="34" charset="0"/>
                <a:cs typeface="Simplified Arabic" panose="02020603050405020304" pitchFamily="18" charset="-78"/>
              </a:rPr>
              <a:t>First_Name</a:t>
            </a:r>
            <a:r>
              <a:rPr lang="en-US" sz="2400" b="1" dirty="0">
                <a:effectLst/>
                <a:latin typeface="Simplified Arabic" panose="02020603050405020304" pitchFamily="18" charset="-78"/>
                <a:ea typeface="Calibri" panose="020F0502020204030204" pitchFamily="34" charset="0"/>
                <a:cs typeface="Simplified Arabic" panose="02020603050405020304" pitchFamily="18" charset="-78"/>
              </a:rPr>
              <a:t>  </a:t>
            </a:r>
            <a:r>
              <a:rPr lang="ar-IQ" sz="2400" b="1" dirty="0">
                <a:effectLst/>
                <a:latin typeface="Simplified Arabic" panose="02020603050405020304" pitchFamily="18" charset="-78"/>
                <a:ea typeface="Calibri" panose="020F0502020204030204" pitchFamily="34" charset="0"/>
                <a:cs typeface="Simplified Arabic" panose="02020603050405020304" pitchFamily="18" charset="-78"/>
              </a:rPr>
              <a: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1">
              <a:lnSpc>
                <a:spcPct val="150000"/>
              </a:lnSpc>
              <a:spcBef>
                <a:spcPts val="0"/>
              </a:spcBef>
              <a:spcAft>
                <a:spcPts val="0"/>
              </a:spcAft>
            </a:pPr>
            <a:r>
              <a:rPr lang="ar-IQ" sz="2400" b="1" dirty="0">
                <a:effectLst/>
                <a:latin typeface="Simplified Arabic" panose="02020603050405020304" pitchFamily="18" charset="-78"/>
                <a:ea typeface="Calibri" panose="020F0502020204030204" pitchFamily="34" charset="0"/>
                <a:cs typeface="Simplified Arabic" panose="02020603050405020304" pitchFamily="18" charset="-78"/>
              </a:rPr>
              <a:t>هناك فراغات تكون لازمة مثل التعبير </a:t>
            </a:r>
            <a:r>
              <a:rPr lang="en-US" sz="2400" b="1" dirty="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End Do</a:t>
            </a:r>
            <a:r>
              <a:rPr lang="ar-IQ" sz="2400" b="1" dirty="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a:t>
            </a:r>
            <a:r>
              <a:rPr lang="ar-IQ" sz="2400" b="1" dirty="0">
                <a:effectLst/>
                <a:latin typeface="Simplified Arabic" panose="02020603050405020304" pitchFamily="18" charset="-78"/>
                <a:ea typeface="Calibri" panose="020F0502020204030204" pitchFamily="34" charset="0"/>
                <a:cs typeface="Simplified Arabic" panose="02020603050405020304" pitchFamily="18" charset="-78"/>
              </a:rPr>
              <a:t>وغيرها من التعابير التي تحمل معنى في لغة فورتران. </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396228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C5D6060-ACB6-4649-B31B-60B5B93588D4}"/>
              </a:ext>
            </a:extLst>
          </p:cNvPr>
          <p:cNvSpPr txBox="1"/>
          <p:nvPr/>
        </p:nvSpPr>
        <p:spPr>
          <a:xfrm>
            <a:off x="6015911" y="510085"/>
            <a:ext cx="6097554" cy="587148"/>
          </a:xfrm>
          <a:prstGeom prst="rect">
            <a:avLst/>
          </a:prstGeom>
          <a:noFill/>
        </p:spPr>
        <p:txBody>
          <a:bodyPr wrap="square">
            <a:spAutoFit/>
          </a:bodyPr>
          <a:lstStyle/>
          <a:p>
            <a:pPr marL="0" marR="0" algn="just" rtl="1">
              <a:lnSpc>
                <a:spcPct val="150000"/>
              </a:lnSpc>
              <a:spcBef>
                <a:spcPts val="0"/>
              </a:spcBef>
              <a:spcAft>
                <a:spcPts val="0"/>
              </a:spcAft>
            </a:pPr>
            <a:r>
              <a:rPr lang="ar-IQ" sz="2400" b="1" i="1" u="heavy"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3- جمل الإيضاح والتعليق    </a:t>
            </a:r>
            <a:r>
              <a:rPr lang="en-US" sz="2400" b="1" i="1" u="heavy"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Comment</a:t>
            </a:r>
            <a:endParaRPr lang="en-US" sz="24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E5512ACC-391D-4F1F-9228-969B7D55220D}"/>
              </a:ext>
            </a:extLst>
          </p:cNvPr>
          <p:cNvSpPr txBox="1"/>
          <p:nvPr/>
        </p:nvSpPr>
        <p:spPr>
          <a:xfrm>
            <a:off x="130629" y="1565776"/>
            <a:ext cx="12061371" cy="3911135"/>
          </a:xfrm>
          <a:prstGeom prst="rect">
            <a:avLst/>
          </a:prstGeom>
          <a:noFill/>
        </p:spPr>
        <p:txBody>
          <a:bodyPr wrap="square">
            <a:spAutoFit/>
          </a:bodyPr>
          <a:lstStyle/>
          <a:p>
            <a:pPr marL="0" marR="0" algn="just" rtl="1">
              <a:lnSpc>
                <a:spcPct val="150000"/>
              </a:lnSpc>
              <a:spcBef>
                <a:spcPts val="0"/>
              </a:spcBef>
              <a:spcAft>
                <a:spcPts val="0"/>
              </a:spcAft>
            </a:pPr>
            <a:r>
              <a:rPr lang="ar-IQ" sz="2400" b="1" i="1" dirty="0">
                <a:effectLst/>
                <a:latin typeface="Calibri" panose="020F0502020204030204" pitchFamily="34" charset="0"/>
                <a:ea typeface="Calibri" panose="020F0502020204030204" pitchFamily="34" charset="0"/>
                <a:cs typeface="Times New Roman" panose="02020603050405020304" pitchFamily="18" charset="0"/>
              </a:rPr>
              <a:t>عند ظهور الرمز ! في جملة ما يعتبر ما بعدها جملة توضيحية ( غير تنفيذية) مثلا: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Program Who</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 This Program reads a name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 Then print it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Read*,Name  ! Input statement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Print*, Name ! Output statement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50000"/>
              </a:lnSpc>
              <a:spcBef>
                <a:spcPts val="0"/>
              </a:spcBef>
              <a:spcAft>
                <a:spcPts val="0"/>
              </a:spcAft>
            </a:pPr>
            <a:r>
              <a:rPr lang="en-US" sz="2400" b="1" i="1" dirty="0">
                <a:effectLst/>
                <a:latin typeface="Times New Roman" panose="02020603050405020304" pitchFamily="18" charset="0"/>
                <a:ea typeface="Calibri" panose="020F0502020204030204" pitchFamily="34" charset="0"/>
                <a:cs typeface="Arial" panose="020B0604020202020204" pitchFamily="34" charset="0"/>
              </a:rPr>
              <a:t>End Program Who</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0106205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10044</TotalTime>
  <Words>1149</Words>
  <Application>Microsoft Office PowerPoint</Application>
  <PresentationFormat>مخصص</PresentationFormat>
  <Paragraphs>170</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Dividend</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ghassan_m_ali@yahoo.com</dc:creator>
  <cp:lastModifiedBy>IK</cp:lastModifiedBy>
  <cp:revision>147</cp:revision>
  <dcterms:created xsi:type="dcterms:W3CDTF">2020-11-22T07:44:38Z</dcterms:created>
  <dcterms:modified xsi:type="dcterms:W3CDTF">2020-12-16T15:01:01Z</dcterms:modified>
</cp:coreProperties>
</file>